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73" r:id="rId2"/>
    <p:sldId id="277" r:id="rId3"/>
    <p:sldId id="278" r:id="rId4"/>
    <p:sldId id="279" r:id="rId5"/>
    <p:sldId id="282" r:id="rId6"/>
    <p:sldId id="280" r:id="rId7"/>
    <p:sldId id="281" r:id="rId8"/>
    <p:sldId id="271" r:id="rId9"/>
    <p:sldId id="276" r:id="rId10"/>
    <p:sldId id="261" r:id="rId11"/>
    <p:sldId id="259" r:id="rId12"/>
    <p:sldId id="263" r:id="rId13"/>
    <p:sldId id="262" r:id="rId14"/>
    <p:sldId id="266" r:id="rId15"/>
    <p:sldId id="265" r:id="rId16"/>
    <p:sldId id="267" r:id="rId17"/>
    <p:sldId id="268" r:id="rId18"/>
    <p:sldId id="270" r:id="rId19"/>
    <p:sldId id="274" r:id="rId20"/>
    <p:sldId id="275" r:id="rId21"/>
    <p:sldId id="272" r:id="rId2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9696"/>
    <a:srgbClr val="80D0C8"/>
    <a:srgbClr val="528E84"/>
    <a:srgbClr val="A74A7E"/>
    <a:srgbClr val="5E9892"/>
    <a:srgbClr val="AD6D9A"/>
    <a:srgbClr val="6CAEA8"/>
    <a:srgbClr val="D9D9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FECB4D8-DB02-4DC6-A0A2-4F2EBAE1DC90}" styleName="Style moyen 1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43"/>
    <p:restoredTop sz="94548"/>
  </p:normalViewPr>
  <p:slideViewPr>
    <p:cSldViewPr snapToGrid="0" snapToObjects="1">
      <p:cViewPr>
        <p:scale>
          <a:sx n="130" d="100"/>
          <a:sy n="130" d="100"/>
        </p:scale>
        <p:origin x="144" y="2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08C54F-0209-6E4E-A009-B533E6B1F43F}" type="datetimeFigureOut">
              <a:rPr lang="fr-FR" smtClean="0"/>
              <a:t>20/11/2018</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71641A-BCE8-2E43-A6F0-E254287B9F07}" type="slidenum">
              <a:rPr lang="fr-FR" smtClean="0"/>
              <a:t>‹#›</a:t>
            </a:fld>
            <a:endParaRPr lang="fr-FR"/>
          </a:p>
        </p:txBody>
      </p:sp>
    </p:spTree>
    <p:extLst>
      <p:ext uri="{BB962C8B-B14F-4D97-AF65-F5344CB8AC3E}">
        <p14:creationId xmlns:p14="http://schemas.microsoft.com/office/powerpoint/2010/main" val="109501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0271641A-BCE8-2E43-A6F0-E254287B9F07}" type="slidenum">
              <a:rPr lang="fr-FR" smtClean="0"/>
              <a:t>19</a:t>
            </a:fld>
            <a:endParaRPr lang="fr-FR"/>
          </a:p>
        </p:txBody>
      </p:sp>
    </p:spTree>
    <p:extLst>
      <p:ext uri="{BB962C8B-B14F-4D97-AF65-F5344CB8AC3E}">
        <p14:creationId xmlns:p14="http://schemas.microsoft.com/office/powerpoint/2010/main" val="2145836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DBE2A7C-9A92-C84A-B553-6FFB56F9472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0A831422-E4C5-7347-A7D5-871F1B82A9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C01C2DDB-7608-A445-9F5B-09AEA60BE693}"/>
              </a:ext>
            </a:extLst>
          </p:cNvPr>
          <p:cNvSpPr>
            <a:spLocks noGrp="1"/>
          </p:cNvSpPr>
          <p:nvPr>
            <p:ph type="dt" sz="half" idx="10"/>
          </p:nvPr>
        </p:nvSpPr>
        <p:spPr/>
        <p:txBody>
          <a:bodyPr/>
          <a:lstStyle/>
          <a:p>
            <a:fld id="{B94AC816-907C-9640-97F2-78B24B14DF81}" type="datetimeFigureOut">
              <a:rPr lang="fr-FR" smtClean="0"/>
              <a:t>20/11/2018</a:t>
            </a:fld>
            <a:endParaRPr lang="fr-FR"/>
          </a:p>
        </p:txBody>
      </p:sp>
      <p:sp>
        <p:nvSpPr>
          <p:cNvPr id="5" name="Espace réservé du pied de page 4">
            <a:extLst>
              <a:ext uri="{FF2B5EF4-FFF2-40B4-BE49-F238E27FC236}">
                <a16:creationId xmlns:a16="http://schemas.microsoft.com/office/drawing/2014/main" xmlns="" id="{E7E86809-940E-FD4F-8D64-BFA4435A6EE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1B5B3E30-0E8A-6A45-A12B-726ECFAF6C94}"/>
              </a:ext>
            </a:extLst>
          </p:cNvPr>
          <p:cNvSpPr>
            <a:spLocks noGrp="1"/>
          </p:cNvSpPr>
          <p:nvPr>
            <p:ph type="sldNum" sz="quarter" idx="12"/>
          </p:nvPr>
        </p:nvSpPr>
        <p:spPr/>
        <p:txBody>
          <a:bodyPr/>
          <a:lstStyle/>
          <a:p>
            <a:fld id="{7F930A88-9BDB-684C-9FD7-88B231A25CAE}" type="slidenum">
              <a:rPr lang="fr-FR" smtClean="0"/>
              <a:t>‹#›</a:t>
            </a:fld>
            <a:endParaRPr lang="fr-FR"/>
          </a:p>
        </p:txBody>
      </p:sp>
    </p:spTree>
    <p:extLst>
      <p:ext uri="{BB962C8B-B14F-4D97-AF65-F5344CB8AC3E}">
        <p14:creationId xmlns:p14="http://schemas.microsoft.com/office/powerpoint/2010/main" val="2668537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C35D07A-4832-5C48-86E5-9065831D6D97}"/>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A69C67F4-0336-4645-920B-A5E9EFA396C5}"/>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0061969F-361A-9F4F-A41F-E27E83B9D92F}"/>
              </a:ext>
            </a:extLst>
          </p:cNvPr>
          <p:cNvSpPr>
            <a:spLocks noGrp="1"/>
          </p:cNvSpPr>
          <p:nvPr>
            <p:ph type="dt" sz="half" idx="10"/>
          </p:nvPr>
        </p:nvSpPr>
        <p:spPr/>
        <p:txBody>
          <a:bodyPr/>
          <a:lstStyle/>
          <a:p>
            <a:fld id="{B94AC816-907C-9640-97F2-78B24B14DF81}" type="datetimeFigureOut">
              <a:rPr lang="fr-FR" smtClean="0"/>
              <a:t>20/11/2018</a:t>
            </a:fld>
            <a:endParaRPr lang="fr-FR"/>
          </a:p>
        </p:txBody>
      </p:sp>
      <p:sp>
        <p:nvSpPr>
          <p:cNvPr id="5" name="Espace réservé du pied de page 4">
            <a:extLst>
              <a:ext uri="{FF2B5EF4-FFF2-40B4-BE49-F238E27FC236}">
                <a16:creationId xmlns:a16="http://schemas.microsoft.com/office/drawing/2014/main" xmlns="" id="{DD67F1E9-73F8-594E-A146-0BE90DC0ABB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EE820D69-8FCC-174F-AA8A-D6707451CD78}"/>
              </a:ext>
            </a:extLst>
          </p:cNvPr>
          <p:cNvSpPr>
            <a:spLocks noGrp="1"/>
          </p:cNvSpPr>
          <p:nvPr>
            <p:ph type="sldNum" sz="quarter" idx="12"/>
          </p:nvPr>
        </p:nvSpPr>
        <p:spPr/>
        <p:txBody>
          <a:bodyPr/>
          <a:lstStyle/>
          <a:p>
            <a:fld id="{7F930A88-9BDB-684C-9FD7-88B231A25CAE}" type="slidenum">
              <a:rPr lang="fr-FR" smtClean="0"/>
              <a:t>‹#›</a:t>
            </a:fld>
            <a:endParaRPr lang="fr-FR"/>
          </a:p>
        </p:txBody>
      </p:sp>
    </p:spTree>
    <p:extLst>
      <p:ext uri="{BB962C8B-B14F-4D97-AF65-F5344CB8AC3E}">
        <p14:creationId xmlns:p14="http://schemas.microsoft.com/office/powerpoint/2010/main" val="1874938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24F5846E-0E2C-7A44-B3FE-6F9E5E410557}"/>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E66D0B75-E445-2948-AD96-D6C8A7F9413C}"/>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2514BD30-AED8-E84A-928B-6984BA462AFE}"/>
              </a:ext>
            </a:extLst>
          </p:cNvPr>
          <p:cNvSpPr>
            <a:spLocks noGrp="1"/>
          </p:cNvSpPr>
          <p:nvPr>
            <p:ph type="dt" sz="half" idx="10"/>
          </p:nvPr>
        </p:nvSpPr>
        <p:spPr/>
        <p:txBody>
          <a:bodyPr/>
          <a:lstStyle/>
          <a:p>
            <a:fld id="{B94AC816-907C-9640-97F2-78B24B14DF81}" type="datetimeFigureOut">
              <a:rPr lang="fr-FR" smtClean="0"/>
              <a:t>20/11/2018</a:t>
            </a:fld>
            <a:endParaRPr lang="fr-FR"/>
          </a:p>
        </p:txBody>
      </p:sp>
      <p:sp>
        <p:nvSpPr>
          <p:cNvPr id="5" name="Espace réservé du pied de page 4">
            <a:extLst>
              <a:ext uri="{FF2B5EF4-FFF2-40B4-BE49-F238E27FC236}">
                <a16:creationId xmlns:a16="http://schemas.microsoft.com/office/drawing/2014/main" xmlns="" id="{E8390A77-5FB0-9740-A4BB-343FE1AFF12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9870F9B9-33EF-1545-86AE-96EA2B1B131E}"/>
              </a:ext>
            </a:extLst>
          </p:cNvPr>
          <p:cNvSpPr>
            <a:spLocks noGrp="1"/>
          </p:cNvSpPr>
          <p:nvPr>
            <p:ph type="sldNum" sz="quarter" idx="12"/>
          </p:nvPr>
        </p:nvSpPr>
        <p:spPr/>
        <p:txBody>
          <a:bodyPr/>
          <a:lstStyle/>
          <a:p>
            <a:fld id="{7F930A88-9BDB-684C-9FD7-88B231A25CAE}" type="slidenum">
              <a:rPr lang="fr-FR" smtClean="0"/>
              <a:t>‹#›</a:t>
            </a:fld>
            <a:endParaRPr lang="fr-FR"/>
          </a:p>
        </p:txBody>
      </p:sp>
    </p:spTree>
    <p:extLst>
      <p:ext uri="{BB962C8B-B14F-4D97-AF65-F5344CB8AC3E}">
        <p14:creationId xmlns:p14="http://schemas.microsoft.com/office/powerpoint/2010/main" val="2653754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5183946-FFF5-1446-B047-2608C1773A9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53BD2182-A24D-C64A-A168-63F92A96D517}"/>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B4C7EC05-3B52-D145-B112-B5AA43A3725C}"/>
              </a:ext>
            </a:extLst>
          </p:cNvPr>
          <p:cNvSpPr>
            <a:spLocks noGrp="1"/>
          </p:cNvSpPr>
          <p:nvPr>
            <p:ph type="dt" sz="half" idx="10"/>
          </p:nvPr>
        </p:nvSpPr>
        <p:spPr/>
        <p:txBody>
          <a:bodyPr/>
          <a:lstStyle/>
          <a:p>
            <a:fld id="{B94AC816-907C-9640-97F2-78B24B14DF81}" type="datetimeFigureOut">
              <a:rPr lang="fr-FR" smtClean="0"/>
              <a:t>20/11/2018</a:t>
            </a:fld>
            <a:endParaRPr lang="fr-FR"/>
          </a:p>
        </p:txBody>
      </p:sp>
      <p:sp>
        <p:nvSpPr>
          <p:cNvPr id="5" name="Espace réservé du pied de page 4">
            <a:extLst>
              <a:ext uri="{FF2B5EF4-FFF2-40B4-BE49-F238E27FC236}">
                <a16:creationId xmlns:a16="http://schemas.microsoft.com/office/drawing/2014/main" xmlns="" id="{38A154D1-EB36-C14D-8757-65F529C19C0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126FA926-25BD-C24F-9001-B779BBB712E7}"/>
              </a:ext>
            </a:extLst>
          </p:cNvPr>
          <p:cNvSpPr>
            <a:spLocks noGrp="1"/>
          </p:cNvSpPr>
          <p:nvPr>
            <p:ph type="sldNum" sz="quarter" idx="12"/>
          </p:nvPr>
        </p:nvSpPr>
        <p:spPr/>
        <p:txBody>
          <a:bodyPr/>
          <a:lstStyle/>
          <a:p>
            <a:fld id="{7F930A88-9BDB-684C-9FD7-88B231A25CAE}" type="slidenum">
              <a:rPr lang="fr-FR" smtClean="0"/>
              <a:t>‹#›</a:t>
            </a:fld>
            <a:endParaRPr lang="fr-FR"/>
          </a:p>
        </p:txBody>
      </p:sp>
    </p:spTree>
    <p:extLst>
      <p:ext uri="{BB962C8B-B14F-4D97-AF65-F5344CB8AC3E}">
        <p14:creationId xmlns:p14="http://schemas.microsoft.com/office/powerpoint/2010/main" val="1380857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820B7E2-EBAC-9C4A-9314-3A6CDD236DD1}"/>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D25439F6-770B-6144-87F5-92C0F67BB5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DBD672CA-2F59-E643-BEA8-857F10B3F69D}"/>
              </a:ext>
            </a:extLst>
          </p:cNvPr>
          <p:cNvSpPr>
            <a:spLocks noGrp="1"/>
          </p:cNvSpPr>
          <p:nvPr>
            <p:ph type="dt" sz="half" idx="10"/>
          </p:nvPr>
        </p:nvSpPr>
        <p:spPr/>
        <p:txBody>
          <a:bodyPr/>
          <a:lstStyle/>
          <a:p>
            <a:fld id="{B94AC816-907C-9640-97F2-78B24B14DF81}" type="datetimeFigureOut">
              <a:rPr lang="fr-FR" smtClean="0"/>
              <a:t>20/11/2018</a:t>
            </a:fld>
            <a:endParaRPr lang="fr-FR"/>
          </a:p>
        </p:txBody>
      </p:sp>
      <p:sp>
        <p:nvSpPr>
          <p:cNvPr id="5" name="Espace réservé du pied de page 4">
            <a:extLst>
              <a:ext uri="{FF2B5EF4-FFF2-40B4-BE49-F238E27FC236}">
                <a16:creationId xmlns:a16="http://schemas.microsoft.com/office/drawing/2014/main" xmlns="" id="{23DFD6CD-9C3A-1047-B8E5-0D781DE8156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A833E3B5-6B65-894B-B95F-668721F384D8}"/>
              </a:ext>
            </a:extLst>
          </p:cNvPr>
          <p:cNvSpPr>
            <a:spLocks noGrp="1"/>
          </p:cNvSpPr>
          <p:nvPr>
            <p:ph type="sldNum" sz="quarter" idx="12"/>
          </p:nvPr>
        </p:nvSpPr>
        <p:spPr/>
        <p:txBody>
          <a:bodyPr/>
          <a:lstStyle/>
          <a:p>
            <a:fld id="{7F930A88-9BDB-684C-9FD7-88B231A25CAE}" type="slidenum">
              <a:rPr lang="fr-FR" smtClean="0"/>
              <a:t>‹#›</a:t>
            </a:fld>
            <a:endParaRPr lang="fr-FR"/>
          </a:p>
        </p:txBody>
      </p:sp>
    </p:spTree>
    <p:extLst>
      <p:ext uri="{BB962C8B-B14F-4D97-AF65-F5344CB8AC3E}">
        <p14:creationId xmlns:p14="http://schemas.microsoft.com/office/powerpoint/2010/main" val="1820489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159DFEC-39AF-F440-A016-224E545DF11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CCF56A38-2419-2E48-9B61-82E0E612D9C3}"/>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xmlns="" id="{FC995927-19C5-0D4D-B4FD-6096CDF394A6}"/>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xmlns="" id="{9B682AAD-DC78-AC4B-A63D-EC0D4B410EDF}"/>
              </a:ext>
            </a:extLst>
          </p:cNvPr>
          <p:cNvSpPr>
            <a:spLocks noGrp="1"/>
          </p:cNvSpPr>
          <p:nvPr>
            <p:ph type="dt" sz="half" idx="10"/>
          </p:nvPr>
        </p:nvSpPr>
        <p:spPr/>
        <p:txBody>
          <a:bodyPr/>
          <a:lstStyle/>
          <a:p>
            <a:fld id="{B94AC816-907C-9640-97F2-78B24B14DF81}" type="datetimeFigureOut">
              <a:rPr lang="fr-FR" smtClean="0"/>
              <a:t>20/11/2018</a:t>
            </a:fld>
            <a:endParaRPr lang="fr-FR"/>
          </a:p>
        </p:txBody>
      </p:sp>
      <p:sp>
        <p:nvSpPr>
          <p:cNvPr id="6" name="Espace réservé du pied de page 5">
            <a:extLst>
              <a:ext uri="{FF2B5EF4-FFF2-40B4-BE49-F238E27FC236}">
                <a16:creationId xmlns:a16="http://schemas.microsoft.com/office/drawing/2014/main" xmlns="" id="{6F816D98-F5E2-EC40-B89A-FE77DE887A4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7D13D7A4-4FE7-4449-A541-9C399FFEC20B}"/>
              </a:ext>
            </a:extLst>
          </p:cNvPr>
          <p:cNvSpPr>
            <a:spLocks noGrp="1"/>
          </p:cNvSpPr>
          <p:nvPr>
            <p:ph type="sldNum" sz="quarter" idx="12"/>
          </p:nvPr>
        </p:nvSpPr>
        <p:spPr/>
        <p:txBody>
          <a:bodyPr/>
          <a:lstStyle/>
          <a:p>
            <a:fld id="{7F930A88-9BDB-684C-9FD7-88B231A25CAE}" type="slidenum">
              <a:rPr lang="fr-FR" smtClean="0"/>
              <a:t>‹#›</a:t>
            </a:fld>
            <a:endParaRPr lang="fr-FR"/>
          </a:p>
        </p:txBody>
      </p:sp>
    </p:spTree>
    <p:extLst>
      <p:ext uri="{BB962C8B-B14F-4D97-AF65-F5344CB8AC3E}">
        <p14:creationId xmlns:p14="http://schemas.microsoft.com/office/powerpoint/2010/main" val="658274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B2F4A5A-A9D6-D149-B504-1DB6DF1F6BD3}"/>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C952FED9-CE0F-8D44-B736-7E114EE53A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xmlns="" id="{39BF3711-526E-FC43-A0BD-2FB59B131F61}"/>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xmlns="" id="{541B3632-40B1-0747-8575-887F973205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xmlns="" id="{5CB43E7E-98F0-964D-9AFE-88CB2661A3AB}"/>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xmlns="" id="{1A01A20C-21A2-3941-BC70-E2540E6C7DA7}"/>
              </a:ext>
            </a:extLst>
          </p:cNvPr>
          <p:cNvSpPr>
            <a:spLocks noGrp="1"/>
          </p:cNvSpPr>
          <p:nvPr>
            <p:ph type="dt" sz="half" idx="10"/>
          </p:nvPr>
        </p:nvSpPr>
        <p:spPr/>
        <p:txBody>
          <a:bodyPr/>
          <a:lstStyle/>
          <a:p>
            <a:fld id="{B94AC816-907C-9640-97F2-78B24B14DF81}" type="datetimeFigureOut">
              <a:rPr lang="fr-FR" smtClean="0"/>
              <a:t>20/11/2018</a:t>
            </a:fld>
            <a:endParaRPr lang="fr-FR"/>
          </a:p>
        </p:txBody>
      </p:sp>
      <p:sp>
        <p:nvSpPr>
          <p:cNvPr id="8" name="Espace réservé du pied de page 7">
            <a:extLst>
              <a:ext uri="{FF2B5EF4-FFF2-40B4-BE49-F238E27FC236}">
                <a16:creationId xmlns:a16="http://schemas.microsoft.com/office/drawing/2014/main" xmlns="" id="{9E0168EE-A648-4944-BFB6-A6069942BEB6}"/>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897C715D-1577-F847-97B0-1A6E137ECA7D}"/>
              </a:ext>
            </a:extLst>
          </p:cNvPr>
          <p:cNvSpPr>
            <a:spLocks noGrp="1"/>
          </p:cNvSpPr>
          <p:nvPr>
            <p:ph type="sldNum" sz="quarter" idx="12"/>
          </p:nvPr>
        </p:nvSpPr>
        <p:spPr/>
        <p:txBody>
          <a:bodyPr/>
          <a:lstStyle/>
          <a:p>
            <a:fld id="{7F930A88-9BDB-684C-9FD7-88B231A25CAE}" type="slidenum">
              <a:rPr lang="fr-FR" smtClean="0"/>
              <a:t>‹#›</a:t>
            </a:fld>
            <a:endParaRPr lang="fr-FR"/>
          </a:p>
        </p:txBody>
      </p:sp>
    </p:spTree>
    <p:extLst>
      <p:ext uri="{BB962C8B-B14F-4D97-AF65-F5344CB8AC3E}">
        <p14:creationId xmlns:p14="http://schemas.microsoft.com/office/powerpoint/2010/main" val="2809309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0CF72CD-10B3-3344-87EE-BDDA79A5FE5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47F4847A-D6D7-324E-AB07-4EFF8729A11D}"/>
              </a:ext>
            </a:extLst>
          </p:cNvPr>
          <p:cNvSpPr>
            <a:spLocks noGrp="1"/>
          </p:cNvSpPr>
          <p:nvPr>
            <p:ph type="dt" sz="half" idx="10"/>
          </p:nvPr>
        </p:nvSpPr>
        <p:spPr/>
        <p:txBody>
          <a:bodyPr/>
          <a:lstStyle/>
          <a:p>
            <a:fld id="{B94AC816-907C-9640-97F2-78B24B14DF81}" type="datetimeFigureOut">
              <a:rPr lang="fr-FR" smtClean="0"/>
              <a:t>20/11/2018</a:t>
            </a:fld>
            <a:endParaRPr lang="fr-FR"/>
          </a:p>
        </p:txBody>
      </p:sp>
      <p:sp>
        <p:nvSpPr>
          <p:cNvPr id="4" name="Espace réservé du pied de page 3">
            <a:extLst>
              <a:ext uri="{FF2B5EF4-FFF2-40B4-BE49-F238E27FC236}">
                <a16:creationId xmlns:a16="http://schemas.microsoft.com/office/drawing/2014/main" xmlns="" id="{9201817D-A9E9-3547-9338-EF0C0ED9CD54}"/>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8A202B55-AC97-6547-A1CC-E6B062180E7D}"/>
              </a:ext>
            </a:extLst>
          </p:cNvPr>
          <p:cNvSpPr>
            <a:spLocks noGrp="1"/>
          </p:cNvSpPr>
          <p:nvPr>
            <p:ph type="sldNum" sz="quarter" idx="12"/>
          </p:nvPr>
        </p:nvSpPr>
        <p:spPr/>
        <p:txBody>
          <a:bodyPr/>
          <a:lstStyle/>
          <a:p>
            <a:fld id="{7F930A88-9BDB-684C-9FD7-88B231A25CAE}" type="slidenum">
              <a:rPr lang="fr-FR" smtClean="0"/>
              <a:t>‹#›</a:t>
            </a:fld>
            <a:endParaRPr lang="fr-FR"/>
          </a:p>
        </p:txBody>
      </p:sp>
    </p:spTree>
    <p:extLst>
      <p:ext uri="{BB962C8B-B14F-4D97-AF65-F5344CB8AC3E}">
        <p14:creationId xmlns:p14="http://schemas.microsoft.com/office/powerpoint/2010/main" val="125730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CDA86A23-2FDA-E044-9530-B1E1509CDDA7}"/>
              </a:ext>
            </a:extLst>
          </p:cNvPr>
          <p:cNvSpPr>
            <a:spLocks noGrp="1"/>
          </p:cNvSpPr>
          <p:nvPr>
            <p:ph type="dt" sz="half" idx="10"/>
          </p:nvPr>
        </p:nvSpPr>
        <p:spPr/>
        <p:txBody>
          <a:bodyPr/>
          <a:lstStyle/>
          <a:p>
            <a:fld id="{B94AC816-907C-9640-97F2-78B24B14DF81}" type="datetimeFigureOut">
              <a:rPr lang="fr-FR" smtClean="0"/>
              <a:t>20/11/2018</a:t>
            </a:fld>
            <a:endParaRPr lang="fr-FR"/>
          </a:p>
        </p:txBody>
      </p:sp>
      <p:sp>
        <p:nvSpPr>
          <p:cNvPr id="3" name="Espace réservé du pied de page 2">
            <a:extLst>
              <a:ext uri="{FF2B5EF4-FFF2-40B4-BE49-F238E27FC236}">
                <a16:creationId xmlns:a16="http://schemas.microsoft.com/office/drawing/2014/main" xmlns="" id="{3E818753-400D-684B-8C4B-5D88D0A3DDAC}"/>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BAFBECE1-7A13-044E-9C79-BDF9D14EF062}"/>
              </a:ext>
            </a:extLst>
          </p:cNvPr>
          <p:cNvSpPr>
            <a:spLocks noGrp="1"/>
          </p:cNvSpPr>
          <p:nvPr>
            <p:ph type="sldNum" sz="quarter" idx="12"/>
          </p:nvPr>
        </p:nvSpPr>
        <p:spPr/>
        <p:txBody>
          <a:bodyPr/>
          <a:lstStyle/>
          <a:p>
            <a:fld id="{7F930A88-9BDB-684C-9FD7-88B231A25CAE}" type="slidenum">
              <a:rPr lang="fr-FR" smtClean="0"/>
              <a:t>‹#›</a:t>
            </a:fld>
            <a:endParaRPr lang="fr-FR"/>
          </a:p>
        </p:txBody>
      </p:sp>
    </p:spTree>
    <p:extLst>
      <p:ext uri="{BB962C8B-B14F-4D97-AF65-F5344CB8AC3E}">
        <p14:creationId xmlns:p14="http://schemas.microsoft.com/office/powerpoint/2010/main" val="2420575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AADBCD7-36A8-EB43-AA91-00E80EF8168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5B4F11BE-5185-6843-8F8C-2089D53C0A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xmlns="" id="{C59347A8-6A7E-F846-8EE2-86977965CA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xmlns="" id="{740C06DD-8F23-954B-9ABB-63E2372F5468}"/>
              </a:ext>
            </a:extLst>
          </p:cNvPr>
          <p:cNvSpPr>
            <a:spLocks noGrp="1"/>
          </p:cNvSpPr>
          <p:nvPr>
            <p:ph type="dt" sz="half" idx="10"/>
          </p:nvPr>
        </p:nvSpPr>
        <p:spPr/>
        <p:txBody>
          <a:bodyPr/>
          <a:lstStyle/>
          <a:p>
            <a:fld id="{B94AC816-907C-9640-97F2-78B24B14DF81}" type="datetimeFigureOut">
              <a:rPr lang="fr-FR" smtClean="0"/>
              <a:t>20/11/2018</a:t>
            </a:fld>
            <a:endParaRPr lang="fr-FR"/>
          </a:p>
        </p:txBody>
      </p:sp>
      <p:sp>
        <p:nvSpPr>
          <p:cNvPr id="6" name="Espace réservé du pied de page 5">
            <a:extLst>
              <a:ext uri="{FF2B5EF4-FFF2-40B4-BE49-F238E27FC236}">
                <a16:creationId xmlns:a16="http://schemas.microsoft.com/office/drawing/2014/main" xmlns="" id="{CA98B9F1-282E-DB45-BD77-4CC598575A4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68430DFF-8BD6-1C4F-82B0-44597C813F95}"/>
              </a:ext>
            </a:extLst>
          </p:cNvPr>
          <p:cNvSpPr>
            <a:spLocks noGrp="1"/>
          </p:cNvSpPr>
          <p:nvPr>
            <p:ph type="sldNum" sz="quarter" idx="12"/>
          </p:nvPr>
        </p:nvSpPr>
        <p:spPr/>
        <p:txBody>
          <a:bodyPr/>
          <a:lstStyle/>
          <a:p>
            <a:fld id="{7F930A88-9BDB-684C-9FD7-88B231A25CAE}" type="slidenum">
              <a:rPr lang="fr-FR" smtClean="0"/>
              <a:t>‹#›</a:t>
            </a:fld>
            <a:endParaRPr lang="fr-FR"/>
          </a:p>
        </p:txBody>
      </p:sp>
    </p:spTree>
    <p:extLst>
      <p:ext uri="{BB962C8B-B14F-4D97-AF65-F5344CB8AC3E}">
        <p14:creationId xmlns:p14="http://schemas.microsoft.com/office/powerpoint/2010/main" val="2075991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98244F7-83F1-DE4F-96B4-2A947B01EC4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A6CC45C8-2BBC-DE49-8A37-6F2433C8AC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D720D9AC-F613-374E-BBD1-AC120FEF39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xmlns="" id="{1CBD4A02-86E8-B549-88D8-23366BD8D255}"/>
              </a:ext>
            </a:extLst>
          </p:cNvPr>
          <p:cNvSpPr>
            <a:spLocks noGrp="1"/>
          </p:cNvSpPr>
          <p:nvPr>
            <p:ph type="dt" sz="half" idx="10"/>
          </p:nvPr>
        </p:nvSpPr>
        <p:spPr/>
        <p:txBody>
          <a:bodyPr/>
          <a:lstStyle/>
          <a:p>
            <a:fld id="{B94AC816-907C-9640-97F2-78B24B14DF81}" type="datetimeFigureOut">
              <a:rPr lang="fr-FR" smtClean="0"/>
              <a:t>20/11/2018</a:t>
            </a:fld>
            <a:endParaRPr lang="fr-FR"/>
          </a:p>
        </p:txBody>
      </p:sp>
      <p:sp>
        <p:nvSpPr>
          <p:cNvPr id="6" name="Espace réservé du pied de page 5">
            <a:extLst>
              <a:ext uri="{FF2B5EF4-FFF2-40B4-BE49-F238E27FC236}">
                <a16:creationId xmlns:a16="http://schemas.microsoft.com/office/drawing/2014/main" xmlns="" id="{FD70EF37-91CD-E44B-907A-CE02C859041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BB90B0E2-DA02-D046-BD04-78A83CBAD035}"/>
              </a:ext>
            </a:extLst>
          </p:cNvPr>
          <p:cNvSpPr>
            <a:spLocks noGrp="1"/>
          </p:cNvSpPr>
          <p:nvPr>
            <p:ph type="sldNum" sz="quarter" idx="12"/>
          </p:nvPr>
        </p:nvSpPr>
        <p:spPr/>
        <p:txBody>
          <a:bodyPr/>
          <a:lstStyle/>
          <a:p>
            <a:fld id="{7F930A88-9BDB-684C-9FD7-88B231A25CAE}" type="slidenum">
              <a:rPr lang="fr-FR" smtClean="0"/>
              <a:t>‹#›</a:t>
            </a:fld>
            <a:endParaRPr lang="fr-FR"/>
          </a:p>
        </p:txBody>
      </p:sp>
    </p:spTree>
    <p:extLst>
      <p:ext uri="{BB962C8B-B14F-4D97-AF65-F5344CB8AC3E}">
        <p14:creationId xmlns:p14="http://schemas.microsoft.com/office/powerpoint/2010/main" val="175085576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7F6EF013-7B7E-AF42-A5B6-EDE4F406EA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F907B8CC-58BD-FF48-ADE5-ED0C80AA9B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20D3B029-5D86-D545-92E8-8FAB5EB109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4AC816-907C-9640-97F2-78B24B14DF81}" type="datetimeFigureOut">
              <a:rPr lang="fr-FR" smtClean="0"/>
              <a:t>20/11/2018</a:t>
            </a:fld>
            <a:endParaRPr lang="fr-FR"/>
          </a:p>
        </p:txBody>
      </p:sp>
      <p:sp>
        <p:nvSpPr>
          <p:cNvPr id="5" name="Espace réservé du pied de page 4">
            <a:extLst>
              <a:ext uri="{FF2B5EF4-FFF2-40B4-BE49-F238E27FC236}">
                <a16:creationId xmlns:a16="http://schemas.microsoft.com/office/drawing/2014/main" xmlns="" id="{17FCB522-5A1B-7E44-BDED-BFDB3E7E21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FA0CC118-5159-0D4F-B578-AA6935EB75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930A88-9BDB-684C-9FD7-88B231A25CAE}" type="slidenum">
              <a:rPr lang="fr-FR" smtClean="0"/>
              <a:t>‹#›</a:t>
            </a:fld>
            <a:endParaRPr lang="fr-FR"/>
          </a:p>
        </p:txBody>
      </p:sp>
    </p:spTree>
    <p:extLst>
      <p:ext uri="{BB962C8B-B14F-4D97-AF65-F5344CB8AC3E}">
        <p14:creationId xmlns:p14="http://schemas.microsoft.com/office/powerpoint/2010/main" val="3489617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tiff"/></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lR3ZPEcJgDs" TargetMode="External"/><Relationship Id="rId4" Type="http://schemas.openxmlformats.org/officeDocument/2006/relationships/hyperlink" Target="https://www.youtube.com/watch?v=2GYDGrNJRy8" TargetMode="External"/><Relationship Id="rId5" Type="http://schemas.openxmlformats.org/officeDocument/2006/relationships/hyperlink" Target="https://www.youtube.com/watch?v=fV053LPObjo" TargetMode="External"/><Relationship Id="rId6" Type="http://schemas.openxmlformats.org/officeDocument/2006/relationships/image" Target="../media/image1.tiff"/><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 Id="rId3" Type="http://schemas.openxmlformats.org/officeDocument/2006/relationships/image" Target="../media/image1.tif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tif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tif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tif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tif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tif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tiff"/></Relationships>
</file>

<file path=ppt/slides/_rels/slide19.xml.rels><?xml version="1.0" encoding="UTF-8" standalone="yes"?>
<Relationships xmlns="http://schemas.openxmlformats.org/package/2006/relationships"><Relationship Id="rId3" Type="http://schemas.openxmlformats.org/officeDocument/2006/relationships/image" Target="../media/image1.tiff"/><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tiff"/><Relationship Id="rId3"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tif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tif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tif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e 7">
            <a:extLst>
              <a:ext uri="{FF2B5EF4-FFF2-40B4-BE49-F238E27FC236}">
                <a16:creationId xmlns:a16="http://schemas.microsoft.com/office/drawing/2014/main" xmlns="" id="{2B98F36A-03C8-6949-B274-B6DE60615323}"/>
              </a:ext>
            </a:extLst>
          </p:cNvPr>
          <p:cNvGrpSpPr/>
          <p:nvPr/>
        </p:nvGrpSpPr>
        <p:grpSpPr>
          <a:xfrm>
            <a:off x="2090228" y="1391356"/>
            <a:ext cx="8011545" cy="3542557"/>
            <a:chOff x="377880" y="940418"/>
            <a:chExt cx="8011545" cy="3542557"/>
          </a:xfrm>
        </p:grpSpPr>
        <p:sp>
          <p:nvSpPr>
            <p:cNvPr id="4" name="ZoneTexte 3">
              <a:extLst>
                <a:ext uri="{FF2B5EF4-FFF2-40B4-BE49-F238E27FC236}">
                  <a16:creationId xmlns:a16="http://schemas.microsoft.com/office/drawing/2014/main" xmlns="" id="{3B2CA3CC-2AE7-1743-A21F-A951D61269BB}"/>
                </a:ext>
              </a:extLst>
            </p:cNvPr>
            <p:cNvSpPr txBox="1"/>
            <p:nvPr/>
          </p:nvSpPr>
          <p:spPr>
            <a:xfrm>
              <a:off x="377880" y="940418"/>
              <a:ext cx="8011545" cy="796052"/>
            </a:xfrm>
            <a:prstGeom prst="rect">
              <a:avLst/>
            </a:prstGeom>
            <a:noFill/>
          </p:spPr>
          <p:txBody>
            <a:bodyPr wrap="square" rtlCol="0">
              <a:spAutoFit/>
            </a:bodyPr>
            <a:lstStyle/>
            <a:p>
              <a:pPr algn="ctr">
                <a:lnSpc>
                  <a:spcPct val="150000"/>
                </a:lnSpc>
              </a:pPr>
              <a:r>
                <a:rPr lang="fr-FR" sz="3400" b="1" dirty="0"/>
                <a:t>Construction de l’offre 2020 en Licence SDV</a:t>
              </a:r>
            </a:p>
          </p:txBody>
        </p:sp>
        <p:sp>
          <p:nvSpPr>
            <p:cNvPr id="5" name="ZoneTexte 4">
              <a:extLst>
                <a:ext uri="{FF2B5EF4-FFF2-40B4-BE49-F238E27FC236}">
                  <a16:creationId xmlns:a16="http://schemas.microsoft.com/office/drawing/2014/main" xmlns="" id="{AE823DBE-E00A-4440-8621-7FC851981CFD}"/>
                </a:ext>
              </a:extLst>
            </p:cNvPr>
            <p:cNvSpPr txBox="1"/>
            <p:nvPr/>
          </p:nvSpPr>
          <p:spPr>
            <a:xfrm>
              <a:off x="687385" y="2297272"/>
              <a:ext cx="7392537" cy="492443"/>
            </a:xfrm>
            <a:prstGeom prst="rect">
              <a:avLst/>
            </a:prstGeom>
            <a:noFill/>
          </p:spPr>
          <p:txBody>
            <a:bodyPr wrap="none" rtlCol="0">
              <a:spAutoFit/>
            </a:bodyPr>
            <a:lstStyle/>
            <a:p>
              <a:r>
                <a:rPr lang="fr-FR" sz="2600" dirty="0">
                  <a:solidFill>
                    <a:srgbClr val="C00000"/>
                  </a:solidFill>
                </a:rPr>
                <a:t>Réunion département de Biologie 21 Novembre 2018</a:t>
              </a:r>
            </a:p>
          </p:txBody>
        </p:sp>
        <p:sp>
          <p:nvSpPr>
            <p:cNvPr id="6" name="ZoneTexte 5">
              <a:extLst>
                <a:ext uri="{FF2B5EF4-FFF2-40B4-BE49-F238E27FC236}">
                  <a16:creationId xmlns:a16="http://schemas.microsoft.com/office/drawing/2014/main" xmlns="" id="{26772B6E-DA19-614C-AED3-8BD9536A49AC}"/>
                </a:ext>
              </a:extLst>
            </p:cNvPr>
            <p:cNvSpPr txBox="1"/>
            <p:nvPr/>
          </p:nvSpPr>
          <p:spPr>
            <a:xfrm>
              <a:off x="660807" y="3515018"/>
              <a:ext cx="7445693" cy="967957"/>
            </a:xfrm>
            <a:prstGeom prst="rect">
              <a:avLst/>
            </a:prstGeom>
            <a:noFill/>
          </p:spPr>
          <p:txBody>
            <a:bodyPr wrap="none" rtlCol="0">
              <a:spAutoFit/>
            </a:bodyPr>
            <a:lstStyle/>
            <a:p>
              <a:pPr marL="285750" indent="-285750">
                <a:lnSpc>
                  <a:spcPct val="150000"/>
                </a:lnSpc>
                <a:buFont typeface="Arial" panose="020B0604020202020204" pitchFamily="34" charset="0"/>
                <a:buChar char="•"/>
              </a:pPr>
              <a:r>
                <a:rPr lang="fr-FR" sz="2000" dirty="0"/>
                <a:t>Point sur la structuration de la Licence SDV</a:t>
              </a:r>
            </a:p>
            <a:p>
              <a:pPr marL="285750" indent="-285750">
                <a:lnSpc>
                  <a:spcPct val="150000"/>
                </a:lnSpc>
                <a:buFont typeface="Arial" panose="020B0604020202020204" pitchFamily="34" charset="0"/>
                <a:buChar char="•"/>
              </a:pPr>
              <a:r>
                <a:rPr lang="fr-FR" sz="2000" dirty="0"/>
                <a:t>Proposition de travail préparatoire à la construction des maquettes</a:t>
              </a:r>
            </a:p>
          </p:txBody>
        </p:sp>
        <p:cxnSp>
          <p:nvCxnSpPr>
            <p:cNvPr id="7" name="Connecteur droit 6">
              <a:extLst>
                <a:ext uri="{FF2B5EF4-FFF2-40B4-BE49-F238E27FC236}">
                  <a16:creationId xmlns:a16="http://schemas.microsoft.com/office/drawing/2014/main" xmlns="" id="{09A6940A-601E-CE4D-B8D0-9E9E612783F7}"/>
                </a:ext>
              </a:extLst>
            </p:cNvPr>
            <p:cNvCxnSpPr/>
            <p:nvPr/>
          </p:nvCxnSpPr>
          <p:spPr>
            <a:xfrm>
              <a:off x="560435" y="2954215"/>
              <a:ext cx="7646437"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076085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xmlns="" id="{0ECFA34C-0329-6D45-933E-00A86E79D6B2}"/>
              </a:ext>
            </a:extLst>
          </p:cNvPr>
          <p:cNvSpPr txBox="1"/>
          <p:nvPr/>
        </p:nvSpPr>
        <p:spPr>
          <a:xfrm>
            <a:off x="1900238" y="16420"/>
            <a:ext cx="3514725" cy="830997"/>
          </a:xfrm>
          <a:prstGeom prst="rect">
            <a:avLst/>
          </a:prstGeom>
          <a:noFill/>
        </p:spPr>
        <p:txBody>
          <a:bodyPr wrap="square" rtlCol="0">
            <a:spAutoFit/>
          </a:bodyPr>
          <a:lstStyle/>
          <a:p>
            <a:pPr algn="ctr"/>
            <a:r>
              <a:rPr lang="fr-FR" sz="1600" b="1" dirty="0"/>
              <a:t>Aide de rédaction des objectifs d’apprentissage visés (OAV) au niveau de l’UE</a:t>
            </a:r>
          </a:p>
        </p:txBody>
      </p:sp>
      <p:sp>
        <p:nvSpPr>
          <p:cNvPr id="4" name="ZoneTexte 3">
            <a:extLst>
              <a:ext uri="{FF2B5EF4-FFF2-40B4-BE49-F238E27FC236}">
                <a16:creationId xmlns:a16="http://schemas.microsoft.com/office/drawing/2014/main" xmlns="" id="{3CD6355B-6826-4C4D-8914-2B594FC6673F}"/>
              </a:ext>
            </a:extLst>
          </p:cNvPr>
          <p:cNvSpPr txBox="1"/>
          <p:nvPr/>
        </p:nvSpPr>
        <p:spPr>
          <a:xfrm>
            <a:off x="306349" y="1373325"/>
            <a:ext cx="11309389" cy="1527791"/>
          </a:xfrm>
          <a:prstGeom prst="rect">
            <a:avLst/>
          </a:prstGeom>
          <a:noFill/>
        </p:spPr>
        <p:txBody>
          <a:bodyPr wrap="square" rtlCol="0">
            <a:spAutoFit/>
          </a:bodyPr>
          <a:lstStyle/>
          <a:p>
            <a:pPr algn="ctr">
              <a:spcAft>
                <a:spcPts val="600"/>
              </a:spcAft>
            </a:pPr>
            <a:r>
              <a:rPr lang="fr-FR" sz="2000" b="1" dirty="0">
                <a:solidFill>
                  <a:schemeClr val="accent1"/>
                </a:solidFill>
              </a:rPr>
              <a:t>SYNONYMES : ACQUIS D’APPRENTISSAGE VISÉ (AAV) = INTENDED LEARNING OUTCOME</a:t>
            </a:r>
            <a:endParaRPr lang="fr-FR" sz="2000" dirty="0">
              <a:solidFill>
                <a:schemeClr val="accent1"/>
              </a:solidFill>
            </a:endParaRPr>
          </a:p>
          <a:p>
            <a:pPr algn="ctr">
              <a:lnSpc>
                <a:spcPct val="150000"/>
              </a:lnSpc>
            </a:pPr>
            <a:r>
              <a:rPr lang="fr-FR" sz="2400" dirty="0"/>
              <a:t>AFFIRMATION QUI DÉCRIT CE QU’UN </a:t>
            </a:r>
            <a:r>
              <a:rPr lang="fr-FR" sz="2400" b="1" dirty="0"/>
              <a:t>APPRENANT</a:t>
            </a:r>
            <a:r>
              <a:rPr lang="fr-FR" sz="2400" dirty="0"/>
              <a:t> SERA EN MESURE DE « FAIRE » À L’ISSUE DE TOUT OU PARTIE D’UN PARCOURS D’APPRENTISSAGE</a:t>
            </a:r>
          </a:p>
        </p:txBody>
      </p:sp>
      <p:graphicFrame>
        <p:nvGraphicFramePr>
          <p:cNvPr id="5" name="Tableau 4">
            <a:extLst>
              <a:ext uri="{FF2B5EF4-FFF2-40B4-BE49-F238E27FC236}">
                <a16:creationId xmlns:a16="http://schemas.microsoft.com/office/drawing/2014/main" xmlns="" id="{1502FFC8-9814-5E45-9CE5-45E7D7D8100D}"/>
              </a:ext>
            </a:extLst>
          </p:cNvPr>
          <p:cNvGraphicFramePr>
            <a:graphicFrameLocks noGrp="1"/>
          </p:cNvGraphicFramePr>
          <p:nvPr>
            <p:extLst>
              <p:ext uri="{D42A27DB-BD31-4B8C-83A1-F6EECF244321}">
                <p14:modId xmlns:p14="http://schemas.microsoft.com/office/powerpoint/2010/main" val="3169874668"/>
              </p:ext>
            </p:extLst>
          </p:nvPr>
        </p:nvGraphicFramePr>
        <p:xfrm>
          <a:off x="823912" y="3420317"/>
          <a:ext cx="10544176" cy="2655107"/>
        </p:xfrm>
        <a:graphic>
          <a:graphicData uri="http://schemas.openxmlformats.org/drawingml/2006/table">
            <a:tbl>
              <a:tblPr firstRow="1" bandRow="1">
                <a:tableStyleId>{21E4AEA4-8DFA-4A89-87EB-49C32662AFE0}</a:tableStyleId>
              </a:tblPr>
              <a:tblGrid>
                <a:gridCol w="5272088">
                  <a:extLst>
                    <a:ext uri="{9D8B030D-6E8A-4147-A177-3AD203B41FA5}">
                      <a16:colId xmlns:a16="http://schemas.microsoft.com/office/drawing/2014/main" xmlns="" val="20000"/>
                    </a:ext>
                  </a:extLst>
                </a:gridCol>
                <a:gridCol w="5272088">
                  <a:extLst>
                    <a:ext uri="{9D8B030D-6E8A-4147-A177-3AD203B41FA5}">
                      <a16:colId xmlns:a16="http://schemas.microsoft.com/office/drawing/2014/main" xmlns="" val="20001"/>
                    </a:ext>
                  </a:extLst>
                </a:gridCol>
              </a:tblGrid>
              <a:tr h="887267">
                <a:tc>
                  <a:txBody>
                    <a:bodyPr/>
                    <a:lstStyle/>
                    <a:p>
                      <a:pPr algn="ctr"/>
                      <a:r>
                        <a:rPr lang="fr-FR" sz="2200" dirty="0"/>
                        <a:t>DESCRIPTIF CENTRÉ SUR L’ENSEIGNANT</a:t>
                      </a:r>
                    </a:p>
                  </a:txBody>
                  <a:tcPr anchor="ctr">
                    <a:solidFill>
                      <a:srgbClr val="AD6D9A"/>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200" dirty="0"/>
                        <a:t>DESCRIPTIF CENTRÉ SUR L’ÉTUDIANT</a:t>
                      </a:r>
                    </a:p>
                    <a:p>
                      <a:pPr marL="0" marR="0" indent="0" algn="ctr" defTabSz="914400" rtl="0" eaLnBrk="1" fontAlgn="auto" latinLnBrk="0" hangingPunct="1">
                        <a:lnSpc>
                          <a:spcPct val="100000"/>
                        </a:lnSpc>
                        <a:spcBef>
                          <a:spcPts val="0"/>
                        </a:spcBef>
                        <a:spcAft>
                          <a:spcPts val="0"/>
                        </a:spcAft>
                        <a:buClrTx/>
                        <a:buSzTx/>
                        <a:buFontTx/>
                        <a:buNone/>
                        <a:tabLst/>
                        <a:defRPr/>
                      </a:pPr>
                      <a:r>
                        <a:rPr lang="fr-FR" sz="2200" dirty="0"/>
                        <a:t>= L’APPRENANT</a:t>
                      </a:r>
                    </a:p>
                  </a:txBody>
                  <a:tcPr anchor="ctr" anchorCtr="1">
                    <a:solidFill>
                      <a:srgbClr val="AD6D9A"/>
                    </a:solidFill>
                  </a:tcPr>
                </a:tc>
                <a:extLst>
                  <a:ext uri="{0D108BD9-81ED-4DB2-BD59-A6C34878D82A}">
                    <a16:rowId xmlns:a16="http://schemas.microsoft.com/office/drawing/2014/main" xmlns="" val="10000"/>
                  </a:ext>
                </a:extLst>
              </a:tr>
              <a:tr h="1698017">
                <a:tc>
                  <a:txBody>
                    <a:bodyPr/>
                    <a:lstStyle/>
                    <a:p>
                      <a:r>
                        <a:rPr lang="fr-FR" sz="2200" dirty="0"/>
                        <a:t>Pendant</a:t>
                      </a:r>
                      <a:r>
                        <a:rPr lang="fr-FR" sz="2200" baseline="0" dirty="0"/>
                        <a:t> ce cours, l’étudiant aura l’occasion de voir tel ou tel point de programme</a:t>
                      </a:r>
                      <a:r>
                        <a:rPr lang="mr-IN" sz="2200" baseline="0" dirty="0"/>
                        <a:t>…</a:t>
                      </a:r>
                      <a:r>
                        <a:rPr lang="fr-FR" sz="2200" baseline="0" dirty="0"/>
                        <a:t> d’aborder les notions relatives à</a:t>
                      </a:r>
                      <a:r>
                        <a:rPr lang="mr-IN" sz="2200" baseline="0" dirty="0"/>
                        <a:t>…</a:t>
                      </a:r>
                      <a:r>
                        <a:rPr lang="fr-FR" sz="2200" baseline="0" dirty="0"/>
                        <a:t> Le cours lui permettra de comprendre, appréhender que</a:t>
                      </a:r>
                      <a:r>
                        <a:rPr lang="mr-IN" sz="2200" baseline="0" dirty="0"/>
                        <a:t>…</a:t>
                      </a:r>
                      <a:endParaRPr lang="fr-FR" sz="2200" dirty="0">
                        <a:solidFill>
                          <a:schemeClr val="tx1"/>
                        </a:solidFill>
                      </a:endParaRPr>
                    </a:p>
                  </a:txBody>
                  <a:tcPr/>
                </a:tc>
                <a:tc>
                  <a:txBody>
                    <a:bodyPr/>
                    <a:lstStyle/>
                    <a:p>
                      <a:r>
                        <a:rPr lang="fr-FR" sz="2200" dirty="0"/>
                        <a:t>À l’issue de ce cours, l’étudiant sera capable de décrire</a:t>
                      </a:r>
                      <a:r>
                        <a:rPr lang="mr-IN" sz="2200" dirty="0"/>
                        <a:t>…</a:t>
                      </a:r>
                      <a:r>
                        <a:rPr lang="fr-FR" sz="2200" dirty="0"/>
                        <a:t> d’utiliser les</a:t>
                      </a:r>
                      <a:r>
                        <a:rPr lang="fr-FR" sz="2200" baseline="0" dirty="0"/>
                        <a:t> notions relatives à</a:t>
                      </a:r>
                      <a:r>
                        <a:rPr lang="mr-IN" sz="2200" baseline="0" dirty="0"/>
                        <a:t>…</a:t>
                      </a:r>
                      <a:r>
                        <a:rPr lang="fr-FR" sz="2200" baseline="0" dirty="0"/>
                        <a:t> pour</a:t>
                      </a:r>
                      <a:r>
                        <a:rPr lang="mr-IN" sz="2200" baseline="0" dirty="0"/>
                        <a:t>…</a:t>
                      </a:r>
                      <a:r>
                        <a:rPr lang="fr-FR" sz="2200" baseline="0" dirty="0"/>
                        <a:t> de les appliquer dans tel ou tel contexte</a:t>
                      </a:r>
                      <a:r>
                        <a:rPr lang="mr-IN" sz="2200" baseline="0" dirty="0"/>
                        <a:t>…</a:t>
                      </a:r>
                      <a:r>
                        <a:rPr lang="fr-FR" sz="2200" baseline="0" dirty="0"/>
                        <a:t> de résoudre tel ou tel problème</a:t>
                      </a:r>
                      <a:r>
                        <a:rPr lang="mr-IN" sz="2200" baseline="0" dirty="0"/>
                        <a:t>…</a:t>
                      </a:r>
                      <a:endParaRPr lang="fr-FR" sz="2200" dirty="0"/>
                    </a:p>
                  </a:txBody>
                  <a:tcPr/>
                </a:tc>
                <a:extLst>
                  <a:ext uri="{0D108BD9-81ED-4DB2-BD59-A6C34878D82A}">
                    <a16:rowId xmlns:a16="http://schemas.microsoft.com/office/drawing/2014/main" xmlns="" val="10001"/>
                  </a:ext>
                </a:extLst>
              </a:tr>
            </a:tbl>
          </a:graphicData>
        </a:graphic>
      </p:graphicFrame>
      <p:sp>
        <p:nvSpPr>
          <p:cNvPr id="6" name="Rectangle 5">
            <a:extLst>
              <a:ext uri="{FF2B5EF4-FFF2-40B4-BE49-F238E27FC236}">
                <a16:creationId xmlns:a16="http://schemas.microsoft.com/office/drawing/2014/main" xmlns="" id="{604B544C-5247-1848-BF44-497DB88DE858}"/>
              </a:ext>
            </a:extLst>
          </p:cNvPr>
          <p:cNvSpPr/>
          <p:nvPr/>
        </p:nvSpPr>
        <p:spPr>
          <a:xfrm>
            <a:off x="1450" y="816397"/>
            <a:ext cx="12190550" cy="152031"/>
          </a:xfrm>
          <a:prstGeom prst="rect">
            <a:avLst/>
          </a:prstGeom>
          <a:gradFill flip="none" rotWithShape="1">
            <a:gsLst>
              <a:gs pos="0">
                <a:srgbClr val="FFC000"/>
              </a:gs>
              <a:gs pos="100000">
                <a:srgbClr val="0062A8"/>
              </a:gs>
              <a:gs pos="90000">
                <a:srgbClr val="0062A8"/>
              </a:gs>
              <a:gs pos="78000">
                <a:srgbClr val="7030A0">
                  <a:alpha val="96000"/>
                </a:srgbClr>
              </a:gs>
              <a:gs pos="65000">
                <a:srgbClr val="FF0000"/>
              </a:gs>
              <a:gs pos="52000">
                <a:srgbClr val="FF0000"/>
              </a:gs>
              <a:gs pos="39000">
                <a:srgbClr val="E47928"/>
              </a:gs>
              <a:gs pos="26000">
                <a:srgbClr val="E47928"/>
              </a:gs>
              <a:gs pos="13000">
                <a:srgbClr val="FFC00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prstClr val="white"/>
              </a:solidFill>
            </a:endParaRPr>
          </a:p>
        </p:txBody>
      </p:sp>
      <p:sp>
        <p:nvSpPr>
          <p:cNvPr id="7" name="ZoneTexte 6">
            <a:extLst>
              <a:ext uri="{FF2B5EF4-FFF2-40B4-BE49-F238E27FC236}">
                <a16:creationId xmlns:a16="http://schemas.microsoft.com/office/drawing/2014/main" xmlns="" id="{5AB6D735-A87C-3C46-B0B1-2143742423CC}"/>
              </a:ext>
            </a:extLst>
          </p:cNvPr>
          <p:cNvSpPr txBox="1"/>
          <p:nvPr/>
        </p:nvSpPr>
        <p:spPr>
          <a:xfrm>
            <a:off x="6870680" y="216475"/>
            <a:ext cx="3049361" cy="430887"/>
          </a:xfrm>
          <a:prstGeom prst="rect">
            <a:avLst/>
          </a:prstGeom>
          <a:noFill/>
        </p:spPr>
        <p:txBody>
          <a:bodyPr wrap="none" rtlCol="0">
            <a:spAutoFit/>
          </a:bodyPr>
          <a:lstStyle/>
          <a:p>
            <a:r>
              <a:rPr lang="fr-FR" sz="2200" b="1" dirty="0">
                <a:solidFill>
                  <a:schemeClr val="accent1"/>
                </a:solidFill>
              </a:rPr>
              <a:t>QU’EST-CE QU’UN OAV ?</a:t>
            </a:r>
            <a:endParaRPr lang="fr-FR" sz="2200" dirty="0"/>
          </a:p>
        </p:txBody>
      </p:sp>
      <p:pic>
        <p:nvPicPr>
          <p:cNvPr id="8" name="Image 7">
            <a:extLst>
              <a:ext uri="{FF2B5EF4-FFF2-40B4-BE49-F238E27FC236}">
                <a16:creationId xmlns:a16="http://schemas.microsoft.com/office/drawing/2014/main" xmlns="" id="{21DF7C03-B315-8E47-BFA3-186A5A9188B2}"/>
              </a:ext>
            </a:extLst>
          </p:cNvPr>
          <p:cNvPicPr>
            <a:picLocks noChangeAspect="1"/>
          </p:cNvPicPr>
          <p:nvPr/>
        </p:nvPicPr>
        <p:blipFill>
          <a:blip r:embed="rId2"/>
          <a:stretch>
            <a:fillRect/>
          </a:stretch>
        </p:blipFill>
        <p:spPr>
          <a:xfrm>
            <a:off x="0" y="46529"/>
            <a:ext cx="1900238" cy="770779"/>
          </a:xfrm>
          <a:prstGeom prst="rect">
            <a:avLst/>
          </a:prstGeom>
        </p:spPr>
      </p:pic>
    </p:spTree>
    <p:extLst>
      <p:ext uri="{BB962C8B-B14F-4D97-AF65-F5344CB8AC3E}">
        <p14:creationId xmlns:p14="http://schemas.microsoft.com/office/powerpoint/2010/main" val="25860166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page12image5053088">
            <a:extLst>
              <a:ext uri="{FF2B5EF4-FFF2-40B4-BE49-F238E27FC236}">
                <a16:creationId xmlns:a16="http://schemas.microsoft.com/office/drawing/2014/main" xmlns="" id="{31D94909-5A89-9948-ACB0-706C56A26D4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125" b="8333"/>
          <a:stretch/>
        </p:blipFill>
        <p:spPr bwMode="auto">
          <a:xfrm>
            <a:off x="0" y="1364853"/>
            <a:ext cx="7684187" cy="5102781"/>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xmlns="" id="{9048453D-5690-A94D-A162-A24D542851A8}"/>
              </a:ext>
            </a:extLst>
          </p:cNvPr>
          <p:cNvSpPr txBox="1"/>
          <p:nvPr/>
        </p:nvSpPr>
        <p:spPr>
          <a:xfrm>
            <a:off x="7684186" y="1531375"/>
            <a:ext cx="4506363" cy="2708434"/>
          </a:xfrm>
          <a:prstGeom prst="rect">
            <a:avLst/>
          </a:prstGeom>
          <a:noFill/>
        </p:spPr>
        <p:txBody>
          <a:bodyPr wrap="square" rtlCol="0">
            <a:spAutoFit/>
          </a:bodyPr>
          <a:lstStyle/>
          <a:p>
            <a:pPr>
              <a:spcAft>
                <a:spcPts val="1200"/>
              </a:spcAft>
            </a:pPr>
            <a:r>
              <a:rPr lang="fr-FR" sz="2000" b="1" dirty="0"/>
              <a:t>Adéquation entre :</a:t>
            </a:r>
          </a:p>
          <a:p>
            <a:pPr marL="285750" indent="-285750">
              <a:buFont typeface="Wingdings" pitchFamily="2" charset="2"/>
              <a:buChar char="ü"/>
            </a:pPr>
            <a:r>
              <a:rPr lang="fr-FR" sz="2000" dirty="0"/>
              <a:t>Objectifs visés</a:t>
            </a:r>
          </a:p>
          <a:p>
            <a:pPr marL="285750" indent="-285750">
              <a:buFont typeface="Wingdings" pitchFamily="2" charset="2"/>
              <a:buChar char="ü"/>
            </a:pPr>
            <a:r>
              <a:rPr lang="fr-FR" sz="2000" dirty="0"/>
              <a:t>Évaluation</a:t>
            </a:r>
          </a:p>
          <a:p>
            <a:pPr marL="285750" indent="-285750">
              <a:buFont typeface="Wingdings" pitchFamily="2" charset="2"/>
              <a:buChar char="ü"/>
            </a:pPr>
            <a:r>
              <a:rPr lang="fr-FR" sz="2000" dirty="0"/>
              <a:t>Activités pédagogiques</a:t>
            </a:r>
          </a:p>
          <a:p>
            <a:pPr marL="285750" indent="-285750">
              <a:buFont typeface="Wingdings" pitchFamily="2" charset="2"/>
              <a:buChar char="ü"/>
            </a:pPr>
            <a:endParaRPr lang="fr-FR" sz="2000" dirty="0"/>
          </a:p>
          <a:p>
            <a:r>
              <a:rPr lang="fr-FR" sz="2000" b="1" dirty="0">
                <a:solidFill>
                  <a:srgbClr val="FF0000"/>
                </a:solidFill>
              </a:rPr>
              <a:t>Valable à toutes les échelles (UE, bloc de connaissances/compétences, diplôme)</a:t>
            </a:r>
          </a:p>
          <a:p>
            <a:endParaRPr lang="fr-FR" sz="2000" dirty="0"/>
          </a:p>
        </p:txBody>
      </p:sp>
      <p:sp>
        <p:nvSpPr>
          <p:cNvPr id="5" name="Rectangle 4">
            <a:extLst>
              <a:ext uri="{FF2B5EF4-FFF2-40B4-BE49-F238E27FC236}">
                <a16:creationId xmlns:a16="http://schemas.microsoft.com/office/drawing/2014/main" xmlns="" id="{9B285610-1115-9640-BEF5-D6B94A065CC6}"/>
              </a:ext>
            </a:extLst>
          </p:cNvPr>
          <p:cNvSpPr/>
          <p:nvPr/>
        </p:nvSpPr>
        <p:spPr>
          <a:xfrm>
            <a:off x="7684185" y="4239809"/>
            <a:ext cx="4506363" cy="2062103"/>
          </a:xfrm>
          <a:prstGeom prst="rect">
            <a:avLst/>
          </a:prstGeom>
        </p:spPr>
        <p:txBody>
          <a:bodyPr wrap="square">
            <a:spAutoFit/>
          </a:bodyPr>
          <a:lstStyle/>
          <a:p>
            <a:r>
              <a:rPr lang="fr-FR" sz="1600" b="1" dirty="0"/>
              <a:t>Pour creuser le concept (attention caricatural &amp; </a:t>
            </a:r>
            <a:r>
              <a:rPr lang="fr-FR" sz="1600" b="1" dirty="0" smtClean="0"/>
              <a:t>sexiste !):</a:t>
            </a:r>
            <a:endParaRPr lang="fr-FR" sz="1600" b="1" dirty="0"/>
          </a:p>
          <a:p>
            <a:r>
              <a:rPr lang="fr-FR" sz="1600" dirty="0"/>
              <a:t>Partie 1 : </a:t>
            </a:r>
            <a:r>
              <a:rPr lang="fr-FR" sz="1600" dirty="0">
                <a:hlinkClick r:id="rId3"/>
              </a:rPr>
              <a:t>https://www.youtube.com/watch?v=lR3ZPEcJgDs</a:t>
            </a:r>
            <a:r>
              <a:rPr lang="fr-FR" sz="1600" dirty="0"/>
              <a:t>  </a:t>
            </a:r>
          </a:p>
          <a:p>
            <a:r>
              <a:rPr lang="fr-FR" sz="1600" dirty="0"/>
              <a:t>Partie 2 : </a:t>
            </a:r>
            <a:r>
              <a:rPr lang="fr-FR" sz="1600" dirty="0">
                <a:hlinkClick r:id="rId4"/>
              </a:rPr>
              <a:t>https://www.youtube.com/watch?v=2GYDGrNJRy8</a:t>
            </a:r>
            <a:r>
              <a:rPr lang="fr-FR" sz="1600" dirty="0"/>
              <a:t>  </a:t>
            </a:r>
          </a:p>
          <a:p>
            <a:r>
              <a:rPr lang="fr-FR" sz="1600" dirty="0"/>
              <a:t>Partie 3 : </a:t>
            </a:r>
            <a:r>
              <a:rPr lang="fr-FR" sz="1600" dirty="0">
                <a:hlinkClick r:id="rId5"/>
              </a:rPr>
              <a:t>https://www.youtube.com/watch?v=fV053LPObjo</a:t>
            </a:r>
            <a:r>
              <a:rPr lang="fr-FR" sz="1600" dirty="0"/>
              <a:t>  </a:t>
            </a:r>
          </a:p>
        </p:txBody>
      </p:sp>
      <p:sp>
        <p:nvSpPr>
          <p:cNvPr id="13" name="ZoneTexte 12">
            <a:extLst>
              <a:ext uri="{FF2B5EF4-FFF2-40B4-BE49-F238E27FC236}">
                <a16:creationId xmlns:a16="http://schemas.microsoft.com/office/drawing/2014/main" xmlns="" id="{5F39C299-9305-D34C-A72F-B6CB3A317627}"/>
              </a:ext>
            </a:extLst>
          </p:cNvPr>
          <p:cNvSpPr txBox="1"/>
          <p:nvPr/>
        </p:nvSpPr>
        <p:spPr>
          <a:xfrm>
            <a:off x="1900238" y="16420"/>
            <a:ext cx="3514725" cy="830997"/>
          </a:xfrm>
          <a:prstGeom prst="rect">
            <a:avLst/>
          </a:prstGeom>
          <a:noFill/>
        </p:spPr>
        <p:txBody>
          <a:bodyPr wrap="square" rtlCol="0">
            <a:spAutoFit/>
          </a:bodyPr>
          <a:lstStyle/>
          <a:p>
            <a:pPr algn="ctr"/>
            <a:r>
              <a:rPr lang="fr-FR" sz="1600" b="1" dirty="0"/>
              <a:t>Aide de rédaction des objectifs d’apprentissage visés (OAV) au niveau de l’UE</a:t>
            </a:r>
          </a:p>
        </p:txBody>
      </p:sp>
      <p:sp>
        <p:nvSpPr>
          <p:cNvPr id="14" name="Rectangle 13">
            <a:extLst>
              <a:ext uri="{FF2B5EF4-FFF2-40B4-BE49-F238E27FC236}">
                <a16:creationId xmlns:a16="http://schemas.microsoft.com/office/drawing/2014/main" xmlns="" id="{0552E973-F5C0-464C-BA05-9FB4BB1DF37D}"/>
              </a:ext>
            </a:extLst>
          </p:cNvPr>
          <p:cNvSpPr/>
          <p:nvPr/>
        </p:nvSpPr>
        <p:spPr>
          <a:xfrm>
            <a:off x="1450" y="816397"/>
            <a:ext cx="12190550" cy="152031"/>
          </a:xfrm>
          <a:prstGeom prst="rect">
            <a:avLst/>
          </a:prstGeom>
          <a:gradFill flip="none" rotWithShape="1">
            <a:gsLst>
              <a:gs pos="0">
                <a:srgbClr val="FFC000"/>
              </a:gs>
              <a:gs pos="100000">
                <a:srgbClr val="0062A8"/>
              </a:gs>
              <a:gs pos="90000">
                <a:srgbClr val="0062A8"/>
              </a:gs>
              <a:gs pos="78000">
                <a:srgbClr val="7030A0">
                  <a:alpha val="96000"/>
                </a:srgbClr>
              </a:gs>
              <a:gs pos="65000">
                <a:srgbClr val="FF0000"/>
              </a:gs>
              <a:gs pos="52000">
                <a:srgbClr val="FF0000"/>
              </a:gs>
              <a:gs pos="39000">
                <a:srgbClr val="E47928"/>
              </a:gs>
              <a:gs pos="26000">
                <a:srgbClr val="E47928"/>
              </a:gs>
              <a:gs pos="13000">
                <a:srgbClr val="FFC00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prstClr val="white"/>
              </a:solidFill>
            </a:endParaRPr>
          </a:p>
        </p:txBody>
      </p:sp>
      <p:sp>
        <p:nvSpPr>
          <p:cNvPr id="15" name="ZoneTexte 14">
            <a:extLst>
              <a:ext uri="{FF2B5EF4-FFF2-40B4-BE49-F238E27FC236}">
                <a16:creationId xmlns:a16="http://schemas.microsoft.com/office/drawing/2014/main" xmlns="" id="{02A5632C-78E9-1748-8942-EA9684410687}"/>
              </a:ext>
            </a:extLst>
          </p:cNvPr>
          <p:cNvSpPr txBox="1"/>
          <p:nvPr/>
        </p:nvSpPr>
        <p:spPr>
          <a:xfrm>
            <a:off x="5943120" y="216475"/>
            <a:ext cx="5847498" cy="430887"/>
          </a:xfrm>
          <a:prstGeom prst="rect">
            <a:avLst/>
          </a:prstGeom>
          <a:noFill/>
        </p:spPr>
        <p:txBody>
          <a:bodyPr wrap="none" rtlCol="0">
            <a:spAutoFit/>
          </a:bodyPr>
          <a:lstStyle/>
          <a:p>
            <a:r>
              <a:rPr lang="fr-FR" sz="2200" b="1" dirty="0">
                <a:solidFill>
                  <a:schemeClr val="accent1"/>
                </a:solidFill>
              </a:rPr>
              <a:t>QU’EST-CE QUE L’ALIGNEMENT PÉDAGOGIQUE ? </a:t>
            </a:r>
            <a:endParaRPr lang="fr-FR" sz="2200" dirty="0"/>
          </a:p>
        </p:txBody>
      </p:sp>
      <p:pic>
        <p:nvPicPr>
          <p:cNvPr id="16" name="Image 15">
            <a:extLst>
              <a:ext uri="{FF2B5EF4-FFF2-40B4-BE49-F238E27FC236}">
                <a16:creationId xmlns:a16="http://schemas.microsoft.com/office/drawing/2014/main" xmlns="" id="{77D38EB2-644C-FE40-AB77-B904132518BD}"/>
              </a:ext>
            </a:extLst>
          </p:cNvPr>
          <p:cNvPicPr>
            <a:picLocks noChangeAspect="1"/>
          </p:cNvPicPr>
          <p:nvPr/>
        </p:nvPicPr>
        <p:blipFill>
          <a:blip r:embed="rId6"/>
          <a:stretch>
            <a:fillRect/>
          </a:stretch>
        </p:blipFill>
        <p:spPr>
          <a:xfrm>
            <a:off x="0" y="46529"/>
            <a:ext cx="1900238" cy="770779"/>
          </a:xfrm>
          <a:prstGeom prst="rect">
            <a:avLst/>
          </a:prstGeom>
        </p:spPr>
      </p:pic>
    </p:spTree>
    <p:extLst>
      <p:ext uri="{BB962C8B-B14F-4D97-AF65-F5344CB8AC3E}">
        <p14:creationId xmlns:p14="http://schemas.microsoft.com/office/powerpoint/2010/main" val="22539154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er 1">
            <a:extLst>
              <a:ext uri="{FF2B5EF4-FFF2-40B4-BE49-F238E27FC236}">
                <a16:creationId xmlns:a16="http://schemas.microsoft.com/office/drawing/2014/main" xmlns="" id="{4779240A-8C1E-354C-A600-9624D8D1FC68}"/>
              </a:ext>
            </a:extLst>
          </p:cNvPr>
          <p:cNvGrpSpPr/>
          <p:nvPr/>
        </p:nvGrpSpPr>
        <p:grpSpPr>
          <a:xfrm>
            <a:off x="2469951" y="1540049"/>
            <a:ext cx="7253548" cy="5097325"/>
            <a:chOff x="799561" y="1053347"/>
            <a:chExt cx="7253548" cy="5097325"/>
          </a:xfrm>
        </p:grpSpPr>
        <p:pic>
          <p:nvPicPr>
            <p:cNvPr id="6" name="Picture 6" descr="ésultat de recherche d'images pour &quot;alignement pédagogique&quot;">
              <a:extLst>
                <a:ext uri="{FF2B5EF4-FFF2-40B4-BE49-F238E27FC236}">
                  <a16:creationId xmlns:a16="http://schemas.microsoft.com/office/drawing/2014/main" xmlns="" id="{F7611BB5-0B1A-FB40-A808-182A3FA9441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267" t="30931" r="19202" b="10532"/>
            <a:stretch/>
          </p:blipFill>
          <p:spPr bwMode="auto">
            <a:xfrm>
              <a:off x="799561" y="1053347"/>
              <a:ext cx="7206514" cy="5097325"/>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à coins arrondis 6">
              <a:extLst>
                <a:ext uri="{FF2B5EF4-FFF2-40B4-BE49-F238E27FC236}">
                  <a16:creationId xmlns:a16="http://schemas.microsoft.com/office/drawing/2014/main" xmlns="" id="{AA42D945-A33A-F149-B940-CB937F9B5AF8}"/>
                </a:ext>
              </a:extLst>
            </p:cNvPr>
            <p:cNvSpPr/>
            <p:nvPr/>
          </p:nvSpPr>
          <p:spPr>
            <a:xfrm>
              <a:off x="3197412" y="1053347"/>
              <a:ext cx="2523278" cy="1329999"/>
            </a:xfrm>
            <a:prstGeom prst="roundRect">
              <a:avLst/>
            </a:prstGeom>
            <a:solidFill>
              <a:srgbClr val="6CAEA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000" dirty="0"/>
                <a:t>ACQUISITION DE CONNAISSANCES DEVELOPPEMENT DE COMPETENCES</a:t>
              </a:r>
            </a:p>
          </p:txBody>
        </p:sp>
        <p:sp>
          <p:nvSpPr>
            <p:cNvPr id="8" name="Rectangle à coins arrondis 7">
              <a:extLst>
                <a:ext uri="{FF2B5EF4-FFF2-40B4-BE49-F238E27FC236}">
                  <a16:creationId xmlns:a16="http://schemas.microsoft.com/office/drawing/2014/main" xmlns="" id="{F03AA4B4-8802-3242-88BB-8C8914F50A64}"/>
                </a:ext>
              </a:extLst>
            </p:cNvPr>
            <p:cNvSpPr/>
            <p:nvPr/>
          </p:nvSpPr>
          <p:spPr>
            <a:xfrm>
              <a:off x="5611774" y="4527095"/>
              <a:ext cx="2441335" cy="1453833"/>
            </a:xfrm>
            <a:prstGeom prst="roundRect">
              <a:avLst/>
            </a:prstGeom>
            <a:solidFill>
              <a:srgbClr val="6CAEA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2000" dirty="0"/>
            </a:p>
            <a:p>
              <a:pPr algn="ctr"/>
              <a:r>
                <a:rPr lang="fr-FR" sz="2000" dirty="0"/>
                <a:t>PROCESSUS D’EVALUATION</a:t>
              </a:r>
            </a:p>
            <a:p>
              <a:pPr algn="ctr"/>
              <a:endParaRPr lang="fr-FR" sz="2000" dirty="0"/>
            </a:p>
          </p:txBody>
        </p:sp>
        <p:sp>
          <p:nvSpPr>
            <p:cNvPr id="9" name="Rectangle à coins arrondis 8">
              <a:extLst>
                <a:ext uri="{FF2B5EF4-FFF2-40B4-BE49-F238E27FC236}">
                  <a16:creationId xmlns:a16="http://schemas.microsoft.com/office/drawing/2014/main" xmlns="" id="{73A94CB7-7AE8-694F-8E2C-90E1D5A23447}"/>
                </a:ext>
              </a:extLst>
            </p:cNvPr>
            <p:cNvSpPr/>
            <p:nvPr/>
          </p:nvSpPr>
          <p:spPr>
            <a:xfrm>
              <a:off x="799561" y="4495735"/>
              <a:ext cx="2397851" cy="1438153"/>
            </a:xfrm>
            <a:prstGeom prst="roundRect">
              <a:avLst/>
            </a:prstGeom>
            <a:solidFill>
              <a:srgbClr val="6CAEA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000" dirty="0"/>
                <a:t>ACTIVITES PEDAGOGIQUES</a:t>
              </a:r>
            </a:p>
          </p:txBody>
        </p:sp>
      </p:grpSp>
      <p:sp>
        <p:nvSpPr>
          <p:cNvPr id="11" name="ZoneTexte 10">
            <a:extLst>
              <a:ext uri="{FF2B5EF4-FFF2-40B4-BE49-F238E27FC236}">
                <a16:creationId xmlns:a16="http://schemas.microsoft.com/office/drawing/2014/main" xmlns="" id="{1134432D-A53C-9244-B588-3199E4E9AAFE}"/>
              </a:ext>
            </a:extLst>
          </p:cNvPr>
          <p:cNvSpPr txBox="1"/>
          <p:nvPr/>
        </p:nvSpPr>
        <p:spPr>
          <a:xfrm>
            <a:off x="1900238" y="16420"/>
            <a:ext cx="3514725" cy="830997"/>
          </a:xfrm>
          <a:prstGeom prst="rect">
            <a:avLst/>
          </a:prstGeom>
          <a:noFill/>
        </p:spPr>
        <p:txBody>
          <a:bodyPr wrap="square" rtlCol="0">
            <a:spAutoFit/>
          </a:bodyPr>
          <a:lstStyle/>
          <a:p>
            <a:pPr algn="ctr"/>
            <a:r>
              <a:rPr lang="fr-FR" sz="1600" b="1" dirty="0"/>
              <a:t>Aide de rédaction des objectifs d’apprentissage visés (OAV) au niveau de l’UE</a:t>
            </a:r>
          </a:p>
        </p:txBody>
      </p:sp>
      <p:sp>
        <p:nvSpPr>
          <p:cNvPr id="12" name="Rectangle 11">
            <a:extLst>
              <a:ext uri="{FF2B5EF4-FFF2-40B4-BE49-F238E27FC236}">
                <a16:creationId xmlns:a16="http://schemas.microsoft.com/office/drawing/2014/main" xmlns="" id="{C71BAD2B-A353-CD4D-8F9A-1D7D22C9F3A9}"/>
              </a:ext>
            </a:extLst>
          </p:cNvPr>
          <p:cNvSpPr/>
          <p:nvPr/>
        </p:nvSpPr>
        <p:spPr>
          <a:xfrm>
            <a:off x="1450" y="816397"/>
            <a:ext cx="12190550" cy="152031"/>
          </a:xfrm>
          <a:prstGeom prst="rect">
            <a:avLst/>
          </a:prstGeom>
          <a:gradFill flip="none" rotWithShape="1">
            <a:gsLst>
              <a:gs pos="0">
                <a:srgbClr val="FFC000"/>
              </a:gs>
              <a:gs pos="100000">
                <a:srgbClr val="0062A8"/>
              </a:gs>
              <a:gs pos="90000">
                <a:srgbClr val="0062A8"/>
              </a:gs>
              <a:gs pos="78000">
                <a:srgbClr val="7030A0">
                  <a:alpha val="96000"/>
                </a:srgbClr>
              </a:gs>
              <a:gs pos="65000">
                <a:srgbClr val="FF0000"/>
              </a:gs>
              <a:gs pos="52000">
                <a:srgbClr val="FF0000"/>
              </a:gs>
              <a:gs pos="39000">
                <a:srgbClr val="E47928"/>
              </a:gs>
              <a:gs pos="26000">
                <a:srgbClr val="E47928"/>
              </a:gs>
              <a:gs pos="13000">
                <a:srgbClr val="FFC00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prstClr val="white"/>
              </a:solidFill>
            </a:endParaRPr>
          </a:p>
        </p:txBody>
      </p:sp>
      <p:sp>
        <p:nvSpPr>
          <p:cNvPr id="13" name="ZoneTexte 12">
            <a:extLst>
              <a:ext uri="{FF2B5EF4-FFF2-40B4-BE49-F238E27FC236}">
                <a16:creationId xmlns:a16="http://schemas.microsoft.com/office/drawing/2014/main" xmlns="" id="{79B631F0-F8FE-EC4C-AF8D-561417255066}"/>
              </a:ext>
            </a:extLst>
          </p:cNvPr>
          <p:cNvSpPr txBox="1"/>
          <p:nvPr/>
        </p:nvSpPr>
        <p:spPr>
          <a:xfrm>
            <a:off x="5943120" y="216475"/>
            <a:ext cx="5847498" cy="430887"/>
          </a:xfrm>
          <a:prstGeom prst="rect">
            <a:avLst/>
          </a:prstGeom>
          <a:noFill/>
        </p:spPr>
        <p:txBody>
          <a:bodyPr wrap="none" rtlCol="0">
            <a:spAutoFit/>
          </a:bodyPr>
          <a:lstStyle/>
          <a:p>
            <a:r>
              <a:rPr lang="fr-FR" sz="2200" b="1" dirty="0">
                <a:solidFill>
                  <a:schemeClr val="accent1"/>
                </a:solidFill>
              </a:rPr>
              <a:t>QU’EST-CE QUE L’ALIGNEMENT PÉDAGOGIQUE ? </a:t>
            </a:r>
            <a:endParaRPr lang="fr-FR" sz="2200" dirty="0"/>
          </a:p>
        </p:txBody>
      </p:sp>
      <p:pic>
        <p:nvPicPr>
          <p:cNvPr id="14" name="Image 13">
            <a:extLst>
              <a:ext uri="{FF2B5EF4-FFF2-40B4-BE49-F238E27FC236}">
                <a16:creationId xmlns:a16="http://schemas.microsoft.com/office/drawing/2014/main" xmlns="" id="{E9F59FE1-7FB0-2F4C-A59F-581643A4837B}"/>
              </a:ext>
            </a:extLst>
          </p:cNvPr>
          <p:cNvPicPr>
            <a:picLocks noChangeAspect="1"/>
          </p:cNvPicPr>
          <p:nvPr/>
        </p:nvPicPr>
        <p:blipFill>
          <a:blip r:embed="rId3"/>
          <a:stretch>
            <a:fillRect/>
          </a:stretch>
        </p:blipFill>
        <p:spPr>
          <a:xfrm>
            <a:off x="0" y="46529"/>
            <a:ext cx="1900238" cy="770779"/>
          </a:xfrm>
          <a:prstGeom prst="rect">
            <a:avLst/>
          </a:prstGeom>
        </p:spPr>
      </p:pic>
    </p:spTree>
    <p:extLst>
      <p:ext uri="{BB962C8B-B14F-4D97-AF65-F5344CB8AC3E}">
        <p14:creationId xmlns:p14="http://schemas.microsoft.com/office/powerpoint/2010/main" val="42394977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xmlns="" id="{B932F01C-C3FC-6546-8BCE-D66531F04FCE}"/>
              </a:ext>
            </a:extLst>
          </p:cNvPr>
          <p:cNvGraphicFramePr>
            <a:graphicFrameLocks noGrp="1"/>
          </p:cNvGraphicFramePr>
          <p:nvPr>
            <p:extLst>
              <p:ext uri="{D42A27DB-BD31-4B8C-83A1-F6EECF244321}">
                <p14:modId xmlns:p14="http://schemas.microsoft.com/office/powerpoint/2010/main" val="1544336478"/>
              </p:ext>
            </p:extLst>
          </p:nvPr>
        </p:nvGraphicFramePr>
        <p:xfrm>
          <a:off x="900993" y="1585838"/>
          <a:ext cx="10391464" cy="4707313"/>
        </p:xfrm>
        <a:graphic>
          <a:graphicData uri="http://schemas.openxmlformats.org/drawingml/2006/table">
            <a:tbl>
              <a:tblPr firstRow="1" bandRow="1">
                <a:tableStyleId>{F5AB1C69-6EDB-4FF4-983F-18BD219EF322}</a:tableStyleId>
              </a:tblPr>
              <a:tblGrid>
                <a:gridCol w="2554649">
                  <a:extLst>
                    <a:ext uri="{9D8B030D-6E8A-4147-A177-3AD203B41FA5}">
                      <a16:colId xmlns:a16="http://schemas.microsoft.com/office/drawing/2014/main" xmlns="" val="20000"/>
                    </a:ext>
                  </a:extLst>
                </a:gridCol>
                <a:gridCol w="7836815">
                  <a:extLst>
                    <a:ext uri="{9D8B030D-6E8A-4147-A177-3AD203B41FA5}">
                      <a16:colId xmlns:a16="http://schemas.microsoft.com/office/drawing/2014/main" xmlns="" val="20001"/>
                    </a:ext>
                  </a:extLst>
                </a:gridCol>
              </a:tblGrid>
              <a:tr h="378600">
                <a:tc>
                  <a:txBody>
                    <a:bodyPr/>
                    <a:lstStyle/>
                    <a:p>
                      <a:pPr algn="ctr"/>
                      <a:r>
                        <a:rPr lang="fr-FR" sz="2200" dirty="0">
                          <a:solidFill>
                            <a:schemeClr val="tx1"/>
                          </a:solidFill>
                        </a:rPr>
                        <a:t>DOMAINES</a:t>
                      </a:r>
                    </a:p>
                  </a:txBody>
                  <a:tcPr/>
                </a:tc>
                <a:tc>
                  <a:txBody>
                    <a:bodyPr/>
                    <a:lstStyle/>
                    <a:p>
                      <a:pPr algn="ctr"/>
                      <a:r>
                        <a:rPr lang="fr-FR" sz="2200" dirty="0">
                          <a:solidFill>
                            <a:schemeClr val="tx1"/>
                          </a:solidFill>
                        </a:rPr>
                        <a:t>SAVOIR-FAIRE/SAVOIR-ÊTRE</a:t>
                      </a:r>
                      <a:r>
                        <a:rPr lang="fr-FR" sz="2200" baseline="0" dirty="0">
                          <a:solidFill>
                            <a:schemeClr val="tx1"/>
                          </a:solidFill>
                        </a:rPr>
                        <a:t> ASSOCIÉS</a:t>
                      </a:r>
                      <a:endParaRPr lang="fr-FR" sz="2200" dirty="0">
                        <a:solidFill>
                          <a:schemeClr val="tx1"/>
                        </a:solidFill>
                      </a:endParaRPr>
                    </a:p>
                  </a:txBody>
                  <a:tcPr/>
                </a:tc>
                <a:extLst>
                  <a:ext uri="{0D108BD9-81ED-4DB2-BD59-A6C34878D82A}">
                    <a16:rowId xmlns:a16="http://schemas.microsoft.com/office/drawing/2014/main" xmlns="" val="10000"/>
                  </a:ext>
                </a:extLst>
              </a:tr>
              <a:tr h="8623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000" dirty="0"/>
                        <a:t>COGNITIF</a:t>
                      </a:r>
                    </a:p>
                    <a:p>
                      <a:endParaRPr lang="fr-FR" sz="2000" dirty="0"/>
                    </a:p>
                  </a:txBody>
                  <a:tcPr/>
                </a:tc>
                <a:tc>
                  <a:txBody>
                    <a:bodyPr/>
                    <a:lstStyle/>
                    <a:p>
                      <a:r>
                        <a:rPr lang="fr-FR" sz="2000" dirty="0"/>
                        <a:t>RESTITUTION,</a:t>
                      </a:r>
                      <a:r>
                        <a:rPr lang="fr-FR" sz="2000" baseline="0" dirty="0"/>
                        <a:t> </a:t>
                      </a:r>
                      <a:r>
                        <a:rPr lang="fr-FR" sz="2000" dirty="0"/>
                        <a:t>COMPRÉHENSION,</a:t>
                      </a:r>
                      <a:r>
                        <a:rPr lang="fr-FR" sz="2000" baseline="0" dirty="0"/>
                        <a:t> </a:t>
                      </a:r>
                      <a:r>
                        <a:rPr lang="fr-FR" sz="2000" dirty="0"/>
                        <a:t>COMPARAISON,</a:t>
                      </a:r>
                      <a:r>
                        <a:rPr lang="fr-FR" sz="2000" baseline="0" dirty="0"/>
                        <a:t> </a:t>
                      </a:r>
                      <a:r>
                        <a:rPr lang="fr-FR" sz="2000" dirty="0"/>
                        <a:t>ANALYSE,</a:t>
                      </a:r>
                      <a:r>
                        <a:rPr lang="fr-FR" sz="2000" baseline="0" dirty="0"/>
                        <a:t> </a:t>
                      </a:r>
                      <a:r>
                        <a:rPr lang="fr-FR" sz="2000" dirty="0"/>
                        <a:t>SYNTHÈSE,</a:t>
                      </a:r>
                      <a:r>
                        <a:rPr lang="fr-FR" sz="2000" baseline="0" dirty="0"/>
                        <a:t> </a:t>
                      </a:r>
                      <a:r>
                        <a:rPr lang="fr-FR" sz="2000" dirty="0"/>
                        <a:t>ARGUMENTATION,</a:t>
                      </a:r>
                      <a:r>
                        <a:rPr lang="fr-FR" sz="2000" baseline="0" dirty="0"/>
                        <a:t> </a:t>
                      </a:r>
                      <a:r>
                        <a:rPr lang="fr-FR" sz="2000" dirty="0"/>
                        <a:t>CRÉATION</a:t>
                      </a:r>
                      <a:r>
                        <a:rPr lang="mr-IN" sz="2000" dirty="0"/>
                        <a:t>…</a:t>
                      </a:r>
                      <a:endParaRPr lang="fr-FR" sz="2000" dirty="0"/>
                    </a:p>
                    <a:p>
                      <a:endParaRPr lang="fr-FR" sz="2000" dirty="0"/>
                    </a:p>
                    <a:p>
                      <a:endParaRPr lang="fr-FR" sz="2000" dirty="0"/>
                    </a:p>
                    <a:p>
                      <a:endParaRPr lang="fr-FR" sz="2000" dirty="0"/>
                    </a:p>
                    <a:p>
                      <a:endParaRPr lang="fr-FR" sz="2000" dirty="0"/>
                    </a:p>
                  </a:txBody>
                  <a:tcPr/>
                </a:tc>
                <a:extLst>
                  <a:ext uri="{0D108BD9-81ED-4DB2-BD59-A6C34878D82A}">
                    <a16:rowId xmlns:a16="http://schemas.microsoft.com/office/drawing/2014/main" xmlns="" val="10001"/>
                  </a:ext>
                </a:extLst>
              </a:tr>
              <a:tr h="6534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000" dirty="0"/>
                        <a:t>PSYCHOMOTEUR</a:t>
                      </a:r>
                    </a:p>
                    <a:p>
                      <a:endParaRPr lang="fr-FR" sz="2000" dirty="0"/>
                    </a:p>
                  </a:txBody>
                  <a:tcPr/>
                </a:tc>
                <a:tc>
                  <a:txBody>
                    <a:bodyPr/>
                    <a:lstStyle/>
                    <a:p>
                      <a:r>
                        <a:rPr lang="fr-FR" sz="2000" dirty="0"/>
                        <a:t>EXÉCUTION DE GESTES « PRO »,</a:t>
                      </a:r>
                      <a:r>
                        <a:rPr lang="fr-FR" sz="2000" baseline="0" dirty="0"/>
                        <a:t> </a:t>
                      </a:r>
                      <a:r>
                        <a:rPr lang="fr-FR" sz="2000" dirty="0"/>
                        <a:t>DEXTÉRITÉ,</a:t>
                      </a:r>
                      <a:r>
                        <a:rPr lang="fr-FR" sz="2000" baseline="0" dirty="0"/>
                        <a:t> </a:t>
                      </a:r>
                      <a:r>
                        <a:rPr lang="fr-FR" sz="2000" dirty="0"/>
                        <a:t>VITESSE,</a:t>
                      </a:r>
                      <a:r>
                        <a:rPr lang="fr-FR" sz="2000" baseline="0" dirty="0"/>
                        <a:t> </a:t>
                      </a:r>
                      <a:r>
                        <a:rPr lang="fr-FR" sz="2000" dirty="0"/>
                        <a:t>COORDINATION,</a:t>
                      </a:r>
                      <a:r>
                        <a:rPr lang="fr-FR" sz="2000" baseline="0" dirty="0"/>
                        <a:t> </a:t>
                      </a:r>
                      <a:r>
                        <a:rPr lang="fr-FR" sz="2000" dirty="0"/>
                        <a:t>PRÉCISION</a:t>
                      </a:r>
                      <a:r>
                        <a:rPr lang="mr-IN" sz="2000" dirty="0"/>
                        <a:t>…</a:t>
                      </a:r>
                      <a:endParaRPr lang="fr-FR" sz="2000" dirty="0"/>
                    </a:p>
                    <a:p>
                      <a:endParaRPr lang="fr-FR" sz="2000" dirty="0"/>
                    </a:p>
                  </a:txBody>
                  <a:tcPr/>
                </a:tc>
                <a:extLst>
                  <a:ext uri="{0D108BD9-81ED-4DB2-BD59-A6C34878D82A}">
                    <a16:rowId xmlns:a16="http://schemas.microsoft.com/office/drawing/2014/main" xmlns="" val="10002"/>
                  </a:ext>
                </a:extLst>
              </a:tr>
              <a:tr h="6534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000" dirty="0"/>
                        <a:t>SOCIO-AFFECTIF</a:t>
                      </a:r>
                    </a:p>
                  </a:txBody>
                  <a:tcPr/>
                </a:tc>
                <a:tc>
                  <a:txBody>
                    <a:bodyPr/>
                    <a:lstStyle/>
                    <a:p>
                      <a:r>
                        <a:rPr lang="fr-FR" sz="2000" dirty="0"/>
                        <a:t>VALEURS,</a:t>
                      </a:r>
                      <a:r>
                        <a:rPr lang="fr-FR" sz="2000" baseline="0" dirty="0"/>
                        <a:t> </a:t>
                      </a:r>
                      <a:r>
                        <a:rPr lang="fr-FR" sz="2000" dirty="0"/>
                        <a:t>ATTITUDES,</a:t>
                      </a:r>
                      <a:r>
                        <a:rPr lang="fr-FR" sz="2000" baseline="0" dirty="0"/>
                        <a:t> </a:t>
                      </a:r>
                      <a:r>
                        <a:rPr lang="fr-FR" sz="2000" dirty="0"/>
                        <a:t>COMPORTEMENT</a:t>
                      </a:r>
                      <a:r>
                        <a:rPr lang="mr-IN" sz="2000" dirty="0"/>
                        <a:t>…</a:t>
                      </a:r>
                      <a:endParaRPr lang="fr-FR" sz="2000" dirty="0"/>
                    </a:p>
                  </a:txBody>
                  <a:tcPr/>
                </a:tc>
                <a:extLst>
                  <a:ext uri="{0D108BD9-81ED-4DB2-BD59-A6C34878D82A}">
                    <a16:rowId xmlns:a16="http://schemas.microsoft.com/office/drawing/2014/main" xmlns="" val="10003"/>
                  </a:ext>
                </a:extLst>
              </a:tr>
              <a:tr h="6534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000" dirty="0"/>
                        <a:t>MÉTACOGNITIF</a:t>
                      </a:r>
                    </a:p>
                    <a:p>
                      <a:endParaRPr lang="fr-FR"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000" dirty="0"/>
                        <a:t>RÉFLEXION SUR SON PROPRE APPRENTISSAGE</a:t>
                      </a:r>
                    </a:p>
                  </a:txBody>
                  <a:tcPr/>
                </a:tc>
                <a:extLst>
                  <a:ext uri="{0D108BD9-81ED-4DB2-BD59-A6C34878D82A}">
                    <a16:rowId xmlns:a16="http://schemas.microsoft.com/office/drawing/2014/main" xmlns="" val="10004"/>
                  </a:ext>
                </a:extLst>
              </a:tr>
            </a:tbl>
          </a:graphicData>
        </a:graphic>
      </p:graphicFrame>
      <p:sp>
        <p:nvSpPr>
          <p:cNvPr id="3" name="Légende encadrée 1 2">
            <a:extLst>
              <a:ext uri="{FF2B5EF4-FFF2-40B4-BE49-F238E27FC236}">
                <a16:creationId xmlns:a16="http://schemas.microsoft.com/office/drawing/2014/main" xmlns="" id="{23821064-73EF-7145-BA27-50A27D68BEE8}"/>
              </a:ext>
            </a:extLst>
          </p:cNvPr>
          <p:cNvSpPr/>
          <p:nvPr/>
        </p:nvSpPr>
        <p:spPr>
          <a:xfrm>
            <a:off x="3464015" y="2894732"/>
            <a:ext cx="6632886" cy="719528"/>
          </a:xfrm>
          <a:prstGeom prst="borderCallout1">
            <a:avLst>
              <a:gd name="adj1" fmla="val 18750"/>
              <a:gd name="adj2" fmla="val -8333"/>
              <a:gd name="adj3" fmla="val -63049"/>
              <a:gd name="adj4" fmla="val -29224"/>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solidFill>
                  <a:schemeClr val="tx1"/>
                </a:solidFill>
              </a:rPr>
              <a:t>Probablement celui que nous visons/évaluons le plus dans nos formations académiques </a:t>
            </a:r>
            <a:r>
              <a:rPr lang="fr-FR" sz="2000" b="1" dirty="0">
                <a:solidFill>
                  <a:schemeClr val="tx1"/>
                </a:solidFill>
              </a:rPr>
              <a:t>= </a:t>
            </a:r>
            <a:r>
              <a:rPr lang="fr-FR" sz="2000" b="1">
                <a:solidFill>
                  <a:schemeClr val="tx1"/>
                </a:solidFill>
              </a:rPr>
              <a:t>ce sur quoi se </a:t>
            </a:r>
            <a:r>
              <a:rPr lang="fr-FR" sz="2000" b="1" dirty="0">
                <a:solidFill>
                  <a:schemeClr val="tx1"/>
                </a:solidFill>
              </a:rPr>
              <a:t>focalise la suite</a:t>
            </a:r>
          </a:p>
        </p:txBody>
      </p:sp>
      <p:sp>
        <p:nvSpPr>
          <p:cNvPr id="8" name="ZoneTexte 7">
            <a:extLst>
              <a:ext uri="{FF2B5EF4-FFF2-40B4-BE49-F238E27FC236}">
                <a16:creationId xmlns:a16="http://schemas.microsoft.com/office/drawing/2014/main" xmlns="" id="{1DAE4781-A135-FB47-A357-DFB0BA2576BA}"/>
              </a:ext>
            </a:extLst>
          </p:cNvPr>
          <p:cNvSpPr txBox="1"/>
          <p:nvPr/>
        </p:nvSpPr>
        <p:spPr>
          <a:xfrm>
            <a:off x="1900238" y="16420"/>
            <a:ext cx="3514725" cy="830997"/>
          </a:xfrm>
          <a:prstGeom prst="rect">
            <a:avLst/>
          </a:prstGeom>
          <a:noFill/>
        </p:spPr>
        <p:txBody>
          <a:bodyPr wrap="square" rtlCol="0">
            <a:spAutoFit/>
          </a:bodyPr>
          <a:lstStyle/>
          <a:p>
            <a:pPr algn="ctr"/>
            <a:r>
              <a:rPr lang="fr-FR" sz="1600" b="1" dirty="0"/>
              <a:t>Aide de rédaction des objectifs d’apprentissage visés (OAV) au niveau de l’UE</a:t>
            </a:r>
          </a:p>
        </p:txBody>
      </p:sp>
      <p:sp>
        <p:nvSpPr>
          <p:cNvPr id="9" name="Rectangle 8">
            <a:extLst>
              <a:ext uri="{FF2B5EF4-FFF2-40B4-BE49-F238E27FC236}">
                <a16:creationId xmlns:a16="http://schemas.microsoft.com/office/drawing/2014/main" xmlns="" id="{A9A9CC85-F843-214E-9781-B7D8910A9622}"/>
              </a:ext>
            </a:extLst>
          </p:cNvPr>
          <p:cNvSpPr/>
          <p:nvPr/>
        </p:nvSpPr>
        <p:spPr>
          <a:xfrm>
            <a:off x="1450" y="816397"/>
            <a:ext cx="12190550" cy="152031"/>
          </a:xfrm>
          <a:prstGeom prst="rect">
            <a:avLst/>
          </a:prstGeom>
          <a:gradFill flip="none" rotWithShape="1">
            <a:gsLst>
              <a:gs pos="0">
                <a:srgbClr val="FFC000"/>
              </a:gs>
              <a:gs pos="100000">
                <a:srgbClr val="0062A8"/>
              </a:gs>
              <a:gs pos="90000">
                <a:srgbClr val="0062A8"/>
              </a:gs>
              <a:gs pos="78000">
                <a:srgbClr val="7030A0">
                  <a:alpha val="96000"/>
                </a:srgbClr>
              </a:gs>
              <a:gs pos="65000">
                <a:srgbClr val="FF0000"/>
              </a:gs>
              <a:gs pos="52000">
                <a:srgbClr val="FF0000"/>
              </a:gs>
              <a:gs pos="39000">
                <a:srgbClr val="E47928"/>
              </a:gs>
              <a:gs pos="26000">
                <a:srgbClr val="E47928"/>
              </a:gs>
              <a:gs pos="13000">
                <a:srgbClr val="FFC00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prstClr val="white"/>
              </a:solidFill>
            </a:endParaRPr>
          </a:p>
        </p:txBody>
      </p:sp>
      <p:sp>
        <p:nvSpPr>
          <p:cNvPr id="10" name="ZoneTexte 9">
            <a:extLst>
              <a:ext uri="{FF2B5EF4-FFF2-40B4-BE49-F238E27FC236}">
                <a16:creationId xmlns:a16="http://schemas.microsoft.com/office/drawing/2014/main" xmlns="" id="{9CDBCB88-9E71-3649-AC03-60F31E977EE1}"/>
              </a:ext>
            </a:extLst>
          </p:cNvPr>
          <p:cNvSpPr txBox="1"/>
          <p:nvPr/>
        </p:nvSpPr>
        <p:spPr>
          <a:xfrm>
            <a:off x="5414963" y="77656"/>
            <a:ext cx="6248880" cy="769441"/>
          </a:xfrm>
          <a:prstGeom prst="rect">
            <a:avLst/>
          </a:prstGeom>
          <a:noFill/>
        </p:spPr>
        <p:txBody>
          <a:bodyPr wrap="square" rtlCol="0">
            <a:spAutoFit/>
          </a:bodyPr>
          <a:lstStyle/>
          <a:p>
            <a:pPr algn="ctr"/>
            <a:r>
              <a:rPr lang="fr-FR" sz="2200" b="1" dirty="0">
                <a:solidFill>
                  <a:schemeClr val="accent1"/>
                </a:solidFill>
              </a:rPr>
              <a:t>POUR DÉMARRER : À QUEL(S) DOMAINE(S) D’APPRENTISSAGE MON UE SE RATTACHE-T-ELLE ?</a:t>
            </a:r>
            <a:endParaRPr lang="fr-FR" sz="2200" dirty="0"/>
          </a:p>
        </p:txBody>
      </p:sp>
      <p:pic>
        <p:nvPicPr>
          <p:cNvPr id="11" name="Image 10">
            <a:extLst>
              <a:ext uri="{FF2B5EF4-FFF2-40B4-BE49-F238E27FC236}">
                <a16:creationId xmlns:a16="http://schemas.microsoft.com/office/drawing/2014/main" xmlns="" id="{CD3818AE-C724-D84B-84EA-5E4C9DA728A3}"/>
              </a:ext>
            </a:extLst>
          </p:cNvPr>
          <p:cNvPicPr>
            <a:picLocks noChangeAspect="1"/>
          </p:cNvPicPr>
          <p:nvPr/>
        </p:nvPicPr>
        <p:blipFill>
          <a:blip r:embed="rId2"/>
          <a:stretch>
            <a:fillRect/>
          </a:stretch>
        </p:blipFill>
        <p:spPr>
          <a:xfrm>
            <a:off x="0" y="46529"/>
            <a:ext cx="1900238" cy="770779"/>
          </a:xfrm>
          <a:prstGeom prst="rect">
            <a:avLst/>
          </a:prstGeom>
        </p:spPr>
      </p:pic>
    </p:spTree>
    <p:extLst>
      <p:ext uri="{BB962C8B-B14F-4D97-AF65-F5344CB8AC3E}">
        <p14:creationId xmlns:p14="http://schemas.microsoft.com/office/powerpoint/2010/main" val="2145594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r 13">
            <a:extLst>
              <a:ext uri="{FF2B5EF4-FFF2-40B4-BE49-F238E27FC236}">
                <a16:creationId xmlns:a16="http://schemas.microsoft.com/office/drawing/2014/main" xmlns="" id="{BCD77C89-0E89-8B49-9F40-7BA9BE4B82DF}"/>
              </a:ext>
            </a:extLst>
          </p:cNvPr>
          <p:cNvGrpSpPr/>
          <p:nvPr/>
        </p:nvGrpSpPr>
        <p:grpSpPr>
          <a:xfrm>
            <a:off x="1900238" y="1587176"/>
            <a:ext cx="8488936" cy="4621076"/>
            <a:chOff x="0" y="2471261"/>
            <a:chExt cx="8488936" cy="4621076"/>
          </a:xfrm>
        </p:grpSpPr>
        <p:sp>
          <p:nvSpPr>
            <p:cNvPr id="5" name="ZoneTexte 4">
              <a:extLst>
                <a:ext uri="{FF2B5EF4-FFF2-40B4-BE49-F238E27FC236}">
                  <a16:creationId xmlns:a16="http://schemas.microsoft.com/office/drawing/2014/main" xmlns="" id="{E507DE3D-45BE-CE45-8FFC-D6F169CC998B}"/>
                </a:ext>
              </a:extLst>
            </p:cNvPr>
            <p:cNvSpPr txBox="1"/>
            <p:nvPr/>
          </p:nvSpPr>
          <p:spPr>
            <a:xfrm>
              <a:off x="0" y="2471261"/>
              <a:ext cx="8488936" cy="3911968"/>
            </a:xfrm>
            <a:prstGeom prst="rect">
              <a:avLst/>
            </a:prstGeom>
            <a:noFill/>
          </p:spPr>
          <p:txBody>
            <a:bodyPr wrap="square" rtlCol="0">
              <a:spAutoFit/>
            </a:bodyPr>
            <a:lstStyle/>
            <a:p>
              <a:pPr>
                <a:lnSpc>
                  <a:spcPct val="150000"/>
                </a:lnSpc>
                <a:spcAft>
                  <a:spcPts val="600"/>
                </a:spcAft>
              </a:pPr>
              <a:r>
                <a:rPr lang="fr-FR" sz="2000" b="1" dirty="0"/>
                <a:t>CANEVAS DE FORMULATION DES OAV</a:t>
              </a:r>
            </a:p>
            <a:p>
              <a:pPr marL="457200" indent="-457200">
                <a:lnSpc>
                  <a:spcPct val="150000"/>
                </a:lnSpc>
                <a:buFont typeface="+mj-lt"/>
                <a:buAutoNum type="arabicPeriod"/>
              </a:pPr>
              <a:r>
                <a:rPr lang="fr-FR" b="1" dirty="0"/>
                <a:t>SPÉCIFIER LE PUBLIC (sauf si évident)</a:t>
              </a:r>
            </a:p>
            <a:p>
              <a:pPr marL="457200" indent="-457200">
                <a:lnSpc>
                  <a:spcPct val="150000"/>
                </a:lnSpc>
                <a:buFont typeface="+mj-lt"/>
                <a:buAutoNum type="arabicPeriod"/>
              </a:pPr>
              <a:r>
                <a:rPr lang="fr-FR" b="1" dirty="0"/>
                <a:t>SPÉCIFIER LE MOMENT DANS L’APPRENTISSAGE (ÉVENTUELS PRÉ-REQUIS)</a:t>
              </a:r>
            </a:p>
            <a:p>
              <a:pPr marL="457200" indent="-457200">
                <a:lnSpc>
                  <a:spcPct val="150000"/>
                </a:lnSpc>
                <a:buFont typeface="+mj-lt"/>
                <a:buAutoNum type="arabicPeriod"/>
              </a:pPr>
              <a:r>
                <a:rPr lang="fr-FR" b="1" dirty="0">
                  <a:solidFill>
                    <a:srgbClr val="C00000"/>
                  </a:solidFill>
                </a:rPr>
                <a:t>DÉCRIRE LE COMPORTEMENT VISÉ PAR UN VERBE D’ACTION CENTRÉ SUR L’ÉTUDIANT ET SPÉCIFIER/DÉLIMITER LE CONTENU</a:t>
              </a:r>
            </a:p>
            <a:p>
              <a:pPr marL="457200" indent="-457200">
                <a:lnSpc>
                  <a:spcPct val="150000"/>
                </a:lnSpc>
                <a:buFont typeface="+mj-lt"/>
                <a:buAutoNum type="arabicPeriod"/>
              </a:pPr>
              <a:endParaRPr lang="fr-FR" b="1" dirty="0"/>
            </a:p>
            <a:p>
              <a:pPr marL="457200" indent="-457200">
                <a:lnSpc>
                  <a:spcPct val="150000"/>
                </a:lnSpc>
                <a:buFont typeface="+mj-lt"/>
                <a:buAutoNum type="arabicPeriod"/>
              </a:pPr>
              <a:endParaRPr lang="fr-FR" b="1" dirty="0"/>
            </a:p>
            <a:p>
              <a:pPr marL="457200" indent="-457200">
                <a:lnSpc>
                  <a:spcPct val="150000"/>
                </a:lnSpc>
                <a:buFont typeface="+mj-lt"/>
                <a:buAutoNum type="arabicPeriod"/>
              </a:pPr>
              <a:r>
                <a:rPr lang="fr-FR" b="1" dirty="0"/>
                <a:t>DÉCRIRE LES ÉVENTUELLES CONDITIONS, SITUATIONS, CONTEXTE</a:t>
              </a:r>
            </a:p>
            <a:p>
              <a:pPr marL="457200" indent="-457200">
                <a:lnSpc>
                  <a:spcPct val="150000"/>
                </a:lnSpc>
                <a:buFont typeface="+mj-lt"/>
                <a:buAutoNum type="arabicPeriod"/>
              </a:pPr>
              <a:r>
                <a:rPr lang="fr-FR" b="1" dirty="0"/>
                <a:t>INDIQUER LE NIVEAU DE PERFORMANCE ATTENDU</a:t>
              </a:r>
            </a:p>
          </p:txBody>
        </p:sp>
        <p:sp>
          <p:nvSpPr>
            <p:cNvPr id="6" name="Légende encadrée 1 5">
              <a:extLst>
                <a:ext uri="{FF2B5EF4-FFF2-40B4-BE49-F238E27FC236}">
                  <a16:creationId xmlns:a16="http://schemas.microsoft.com/office/drawing/2014/main" xmlns="" id="{43240582-F364-764B-A4FB-AABCE80D7B34}"/>
                </a:ext>
              </a:extLst>
            </p:cNvPr>
            <p:cNvSpPr/>
            <p:nvPr/>
          </p:nvSpPr>
          <p:spPr>
            <a:xfrm>
              <a:off x="2804963" y="4728989"/>
              <a:ext cx="5412065" cy="719528"/>
            </a:xfrm>
            <a:prstGeom prst="borderCallout1">
              <a:avLst>
                <a:gd name="adj1" fmla="val 18750"/>
                <a:gd name="adj2" fmla="val -8333"/>
                <a:gd name="adj3" fmla="val -3767"/>
                <a:gd name="adj4" fmla="val -14092"/>
              </a:avLst>
            </a:prstGeom>
            <a:solidFill>
              <a:srgbClr val="5E9892"/>
            </a:solidFill>
            <a:ln>
              <a:solidFill>
                <a:srgbClr val="528E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bg1"/>
                  </a:solidFill>
                </a:rPr>
                <a:t>Éviter les verbes « non observables » : connaître, comprendre, apprendre, savoir, percevoir, maîtriser</a:t>
              </a:r>
              <a:r>
                <a:rPr lang="mr-IN" dirty="0">
                  <a:solidFill>
                    <a:schemeClr val="bg1"/>
                  </a:solidFill>
                </a:rPr>
                <a:t>…</a:t>
              </a:r>
              <a:endParaRPr lang="fr-FR" dirty="0">
                <a:solidFill>
                  <a:schemeClr val="bg1"/>
                </a:solidFill>
              </a:endParaRPr>
            </a:p>
          </p:txBody>
        </p:sp>
        <p:sp>
          <p:nvSpPr>
            <p:cNvPr id="7" name="Légende encadrée 1 6">
              <a:extLst>
                <a:ext uri="{FF2B5EF4-FFF2-40B4-BE49-F238E27FC236}">
                  <a16:creationId xmlns:a16="http://schemas.microsoft.com/office/drawing/2014/main" xmlns="" id="{CB99FB54-443F-7E41-ACE7-B50E544D9E9E}"/>
                </a:ext>
              </a:extLst>
            </p:cNvPr>
            <p:cNvSpPr/>
            <p:nvPr/>
          </p:nvSpPr>
          <p:spPr>
            <a:xfrm>
              <a:off x="2804963" y="6372809"/>
              <a:ext cx="5412065" cy="719528"/>
            </a:xfrm>
            <a:prstGeom prst="borderCallout1">
              <a:avLst>
                <a:gd name="adj1" fmla="val 18750"/>
                <a:gd name="adj2" fmla="val -8333"/>
                <a:gd name="adj3" fmla="val -3767"/>
                <a:gd name="adj4" fmla="val -14092"/>
              </a:avLst>
            </a:prstGeom>
            <a:solidFill>
              <a:srgbClr val="5E9892"/>
            </a:solidFill>
            <a:ln>
              <a:solidFill>
                <a:srgbClr val="528E8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bg1"/>
                  </a:solidFill>
                </a:rPr>
                <a:t>En réfléchissant au niveau de performance, on est souvent amené à modifier/préciser</a:t>
              </a:r>
              <a:r>
                <a:rPr lang="mr-IN" dirty="0">
                  <a:solidFill>
                    <a:schemeClr val="bg1"/>
                  </a:solidFill>
                </a:rPr>
                <a:t>…</a:t>
              </a:r>
              <a:endParaRPr lang="fr-FR" dirty="0">
                <a:solidFill>
                  <a:schemeClr val="bg1"/>
                </a:solidFill>
              </a:endParaRPr>
            </a:p>
          </p:txBody>
        </p:sp>
      </p:grpSp>
      <p:sp>
        <p:nvSpPr>
          <p:cNvPr id="8" name="ZoneTexte 7">
            <a:extLst>
              <a:ext uri="{FF2B5EF4-FFF2-40B4-BE49-F238E27FC236}">
                <a16:creationId xmlns:a16="http://schemas.microsoft.com/office/drawing/2014/main" xmlns="" id="{3119CE54-93AC-F946-94E9-FCAAE8534072}"/>
              </a:ext>
            </a:extLst>
          </p:cNvPr>
          <p:cNvSpPr txBox="1"/>
          <p:nvPr/>
        </p:nvSpPr>
        <p:spPr>
          <a:xfrm>
            <a:off x="1900238" y="16420"/>
            <a:ext cx="3514725" cy="830997"/>
          </a:xfrm>
          <a:prstGeom prst="rect">
            <a:avLst/>
          </a:prstGeom>
          <a:noFill/>
        </p:spPr>
        <p:txBody>
          <a:bodyPr wrap="square" rtlCol="0">
            <a:spAutoFit/>
          </a:bodyPr>
          <a:lstStyle/>
          <a:p>
            <a:pPr algn="ctr"/>
            <a:r>
              <a:rPr lang="fr-FR" sz="1600" b="1" dirty="0"/>
              <a:t>Aide de rédaction des objectifs d’apprentissage visés (OAV) au niveau de l’UE</a:t>
            </a:r>
          </a:p>
        </p:txBody>
      </p:sp>
      <p:sp>
        <p:nvSpPr>
          <p:cNvPr id="9" name="Rectangle 8">
            <a:extLst>
              <a:ext uri="{FF2B5EF4-FFF2-40B4-BE49-F238E27FC236}">
                <a16:creationId xmlns:a16="http://schemas.microsoft.com/office/drawing/2014/main" xmlns="" id="{03EA8471-AC4B-6A4F-81E9-CF5AB72D1801}"/>
              </a:ext>
            </a:extLst>
          </p:cNvPr>
          <p:cNvSpPr/>
          <p:nvPr/>
        </p:nvSpPr>
        <p:spPr>
          <a:xfrm>
            <a:off x="1450" y="816397"/>
            <a:ext cx="12190550" cy="152031"/>
          </a:xfrm>
          <a:prstGeom prst="rect">
            <a:avLst/>
          </a:prstGeom>
          <a:gradFill flip="none" rotWithShape="1">
            <a:gsLst>
              <a:gs pos="0">
                <a:srgbClr val="FFC000"/>
              </a:gs>
              <a:gs pos="100000">
                <a:srgbClr val="0062A8"/>
              </a:gs>
              <a:gs pos="90000">
                <a:srgbClr val="0062A8"/>
              </a:gs>
              <a:gs pos="78000">
                <a:srgbClr val="7030A0">
                  <a:alpha val="96000"/>
                </a:srgbClr>
              </a:gs>
              <a:gs pos="65000">
                <a:srgbClr val="FF0000"/>
              </a:gs>
              <a:gs pos="52000">
                <a:srgbClr val="FF0000"/>
              </a:gs>
              <a:gs pos="39000">
                <a:srgbClr val="E47928"/>
              </a:gs>
              <a:gs pos="26000">
                <a:srgbClr val="E47928"/>
              </a:gs>
              <a:gs pos="13000">
                <a:srgbClr val="FFC00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prstClr val="white"/>
              </a:solidFill>
            </a:endParaRPr>
          </a:p>
        </p:txBody>
      </p:sp>
      <p:sp>
        <p:nvSpPr>
          <p:cNvPr id="10" name="ZoneTexte 9">
            <a:extLst>
              <a:ext uri="{FF2B5EF4-FFF2-40B4-BE49-F238E27FC236}">
                <a16:creationId xmlns:a16="http://schemas.microsoft.com/office/drawing/2014/main" xmlns="" id="{99B31E82-4C26-8442-8BCA-D8A09FFE742F}"/>
              </a:ext>
            </a:extLst>
          </p:cNvPr>
          <p:cNvSpPr txBox="1"/>
          <p:nvPr/>
        </p:nvSpPr>
        <p:spPr>
          <a:xfrm>
            <a:off x="5188079" y="47197"/>
            <a:ext cx="6986587" cy="769441"/>
          </a:xfrm>
          <a:prstGeom prst="rect">
            <a:avLst/>
          </a:prstGeom>
          <a:noFill/>
        </p:spPr>
        <p:txBody>
          <a:bodyPr wrap="square" rtlCol="0">
            <a:spAutoFit/>
          </a:bodyPr>
          <a:lstStyle/>
          <a:p>
            <a:pPr algn="ctr"/>
            <a:r>
              <a:rPr lang="fr-FR" sz="2200" b="1" dirty="0">
                <a:solidFill>
                  <a:schemeClr val="accent1"/>
                </a:solidFill>
              </a:rPr>
              <a:t>COMMENT FORMULER DES OAV </a:t>
            </a:r>
          </a:p>
          <a:p>
            <a:pPr algn="ctr"/>
            <a:r>
              <a:rPr lang="fr-FR" sz="2200" b="1" dirty="0">
                <a:solidFill>
                  <a:schemeClr val="accent1"/>
                </a:solidFill>
              </a:rPr>
              <a:t>(dans l’idéal </a:t>
            </a:r>
            <a:r>
              <a:rPr lang="fr-FR" sz="2200" b="1" dirty="0">
                <a:solidFill>
                  <a:schemeClr val="accent1"/>
                </a:solidFill>
                <a:sym typeface="Wingdings" pitchFamily="2" charset="2"/>
              </a:rPr>
              <a:t></a:t>
            </a:r>
            <a:r>
              <a:rPr lang="fr-FR" sz="2200" b="1" dirty="0">
                <a:solidFill>
                  <a:schemeClr val="accent1"/>
                </a:solidFill>
              </a:rPr>
              <a:t>) ?</a:t>
            </a:r>
          </a:p>
        </p:txBody>
      </p:sp>
      <p:pic>
        <p:nvPicPr>
          <p:cNvPr id="11" name="Image 10">
            <a:extLst>
              <a:ext uri="{FF2B5EF4-FFF2-40B4-BE49-F238E27FC236}">
                <a16:creationId xmlns:a16="http://schemas.microsoft.com/office/drawing/2014/main" xmlns="" id="{7F90C47C-A7D9-6E4F-A996-045BD47468C3}"/>
              </a:ext>
            </a:extLst>
          </p:cNvPr>
          <p:cNvPicPr>
            <a:picLocks noChangeAspect="1"/>
          </p:cNvPicPr>
          <p:nvPr/>
        </p:nvPicPr>
        <p:blipFill>
          <a:blip r:embed="rId2"/>
          <a:stretch>
            <a:fillRect/>
          </a:stretch>
        </p:blipFill>
        <p:spPr>
          <a:xfrm>
            <a:off x="0" y="46529"/>
            <a:ext cx="1900238" cy="770779"/>
          </a:xfrm>
          <a:prstGeom prst="rect">
            <a:avLst/>
          </a:prstGeom>
        </p:spPr>
      </p:pic>
    </p:spTree>
    <p:extLst>
      <p:ext uri="{BB962C8B-B14F-4D97-AF65-F5344CB8AC3E}">
        <p14:creationId xmlns:p14="http://schemas.microsoft.com/office/powerpoint/2010/main" val="17332135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xmlns="" id="{F04702DA-1EAE-3748-B64F-C88F069452AE}"/>
              </a:ext>
            </a:extLst>
          </p:cNvPr>
          <p:cNvGraphicFramePr>
            <a:graphicFrameLocks noGrp="1"/>
          </p:cNvGraphicFramePr>
          <p:nvPr>
            <p:extLst>
              <p:ext uri="{D42A27DB-BD31-4B8C-83A1-F6EECF244321}">
                <p14:modId xmlns:p14="http://schemas.microsoft.com/office/powerpoint/2010/main" val="1329884784"/>
              </p:ext>
            </p:extLst>
          </p:nvPr>
        </p:nvGraphicFramePr>
        <p:xfrm>
          <a:off x="64295" y="1016959"/>
          <a:ext cx="12063411" cy="5549747"/>
        </p:xfrm>
        <a:graphic>
          <a:graphicData uri="http://schemas.openxmlformats.org/drawingml/2006/table">
            <a:tbl>
              <a:tblPr firstRow="1" bandRow="1">
                <a:tableStyleId>{073A0DAA-6AF3-43AB-8588-CEC1D06C72B9}</a:tableStyleId>
              </a:tblPr>
              <a:tblGrid>
                <a:gridCol w="1909815">
                  <a:extLst>
                    <a:ext uri="{9D8B030D-6E8A-4147-A177-3AD203B41FA5}">
                      <a16:colId xmlns:a16="http://schemas.microsoft.com/office/drawing/2014/main" xmlns="" val="20000"/>
                    </a:ext>
                  </a:extLst>
                </a:gridCol>
                <a:gridCol w="1827373">
                  <a:extLst>
                    <a:ext uri="{9D8B030D-6E8A-4147-A177-3AD203B41FA5}">
                      <a16:colId xmlns:a16="http://schemas.microsoft.com/office/drawing/2014/main" xmlns="" val="20001"/>
                    </a:ext>
                  </a:extLst>
                </a:gridCol>
                <a:gridCol w="1992249">
                  <a:extLst>
                    <a:ext uri="{9D8B030D-6E8A-4147-A177-3AD203B41FA5}">
                      <a16:colId xmlns:a16="http://schemas.microsoft.com/office/drawing/2014/main" xmlns="" val="20002"/>
                    </a:ext>
                  </a:extLst>
                </a:gridCol>
                <a:gridCol w="2047206">
                  <a:extLst>
                    <a:ext uri="{9D8B030D-6E8A-4147-A177-3AD203B41FA5}">
                      <a16:colId xmlns:a16="http://schemas.microsoft.com/office/drawing/2014/main" xmlns="" val="20003"/>
                    </a:ext>
                  </a:extLst>
                </a:gridCol>
                <a:gridCol w="1992249">
                  <a:extLst>
                    <a:ext uri="{9D8B030D-6E8A-4147-A177-3AD203B41FA5}">
                      <a16:colId xmlns:a16="http://schemas.microsoft.com/office/drawing/2014/main" xmlns="" val="20004"/>
                    </a:ext>
                  </a:extLst>
                </a:gridCol>
                <a:gridCol w="2294519">
                  <a:extLst>
                    <a:ext uri="{9D8B030D-6E8A-4147-A177-3AD203B41FA5}">
                      <a16:colId xmlns:a16="http://schemas.microsoft.com/office/drawing/2014/main" xmlns="" val="20005"/>
                    </a:ext>
                  </a:extLst>
                </a:gridCol>
              </a:tblGrid>
              <a:tr h="337667">
                <a:tc>
                  <a:txBody>
                    <a:bodyPr/>
                    <a:lstStyle/>
                    <a:p>
                      <a:r>
                        <a:rPr lang="fr-FR" sz="1500" dirty="0"/>
                        <a:t>Reconnaître</a:t>
                      </a:r>
                    </a:p>
                  </a:txBody>
                  <a:tcPr/>
                </a:tc>
                <a:tc>
                  <a:txBody>
                    <a:bodyPr/>
                    <a:lstStyle/>
                    <a:p>
                      <a:r>
                        <a:rPr lang="fr-FR" sz="1500" dirty="0"/>
                        <a:t>Comprendre</a:t>
                      </a:r>
                    </a:p>
                  </a:txBody>
                  <a:tcPr/>
                </a:tc>
                <a:tc>
                  <a:txBody>
                    <a:bodyPr/>
                    <a:lstStyle/>
                    <a:p>
                      <a:r>
                        <a:rPr lang="fr-FR" sz="1500" dirty="0"/>
                        <a:t>Appliquer</a:t>
                      </a:r>
                    </a:p>
                  </a:txBody>
                  <a:tcPr/>
                </a:tc>
                <a:tc>
                  <a:txBody>
                    <a:bodyPr/>
                    <a:lstStyle/>
                    <a:p>
                      <a:r>
                        <a:rPr lang="fr-FR" sz="1500" dirty="0"/>
                        <a:t>Analyser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500" dirty="0"/>
                        <a:t>Évaluer</a:t>
                      </a:r>
                    </a:p>
                  </a:txBody>
                  <a:tcPr/>
                </a:tc>
                <a:tc>
                  <a:txBody>
                    <a:bodyPr/>
                    <a:lstStyle/>
                    <a:p>
                      <a:r>
                        <a:rPr lang="fr-FR" sz="1500" dirty="0"/>
                        <a:t>Créer</a:t>
                      </a:r>
                    </a:p>
                  </a:txBody>
                  <a:tcPr/>
                </a:tc>
                <a:extLst>
                  <a:ext uri="{0D108BD9-81ED-4DB2-BD59-A6C34878D82A}">
                    <a16:rowId xmlns:a16="http://schemas.microsoft.com/office/drawing/2014/main" xmlns="" val="10000"/>
                  </a:ext>
                </a:extLst>
              </a:tr>
              <a:tr h="1303355">
                <a:tc>
                  <a:txBody>
                    <a:bodyPr/>
                    <a:lstStyle/>
                    <a:p>
                      <a:r>
                        <a:rPr lang="fr-FR" sz="1500" dirty="0">
                          <a:solidFill>
                            <a:srgbClr val="0070C0"/>
                          </a:solidFill>
                        </a:rPr>
                        <a:t>Capacité à mémoriser et restituer des informations dans des termes voisins de ceux appris.</a:t>
                      </a:r>
                    </a:p>
                  </a:txBody>
                  <a:tcPr/>
                </a:tc>
                <a:tc>
                  <a:txBody>
                    <a:bodyPr/>
                    <a:lstStyle/>
                    <a:p>
                      <a:pPr marL="0" algn="l" defTabSz="914400" rtl="0" eaLnBrk="1" latinLnBrk="0" hangingPunct="1"/>
                      <a:r>
                        <a:rPr lang="fr-FR" sz="1500" dirty="0">
                          <a:solidFill>
                            <a:srgbClr val="0070C0"/>
                          </a:solidFill>
                        </a:rPr>
                        <a:t>Capacité à t</a:t>
                      </a:r>
                      <a:r>
                        <a:rPr lang="fr-FR" sz="1500" kern="1200" dirty="0">
                          <a:solidFill>
                            <a:srgbClr val="0070C0"/>
                          </a:solidFill>
                          <a:latin typeface="+mn-lt"/>
                          <a:ea typeface="+mn-ea"/>
                          <a:cs typeface="+mn-cs"/>
                        </a:rPr>
                        <a:t>raduire et interpréter de l’information en fonction de ce qui a été appris.</a:t>
                      </a:r>
                    </a:p>
                  </a:txBody>
                  <a:tcPr/>
                </a:tc>
                <a:tc>
                  <a:txBody>
                    <a:bodyPr/>
                    <a:lstStyle/>
                    <a:p>
                      <a:pPr marL="0" algn="l" defTabSz="914400" rtl="0" eaLnBrk="1" latinLnBrk="0" hangingPunct="1"/>
                      <a:r>
                        <a:rPr lang="fr-FR" sz="1500" dirty="0">
                          <a:solidFill>
                            <a:srgbClr val="0070C0"/>
                          </a:solidFill>
                        </a:rPr>
                        <a:t>Capacité à s</a:t>
                      </a:r>
                      <a:r>
                        <a:rPr lang="fr-FR" sz="1500" kern="1200" dirty="0">
                          <a:solidFill>
                            <a:srgbClr val="0070C0"/>
                          </a:solidFill>
                          <a:latin typeface="+mn-lt"/>
                          <a:ea typeface="+mn-ea"/>
                          <a:cs typeface="+mn-cs"/>
                        </a:rPr>
                        <a:t>électionner et transférer</a:t>
                      </a:r>
                      <a:r>
                        <a:rPr lang="fr-FR" sz="1500" kern="1200" baseline="0" dirty="0">
                          <a:solidFill>
                            <a:srgbClr val="0070C0"/>
                          </a:solidFill>
                          <a:latin typeface="+mn-lt"/>
                          <a:ea typeface="+mn-ea"/>
                          <a:cs typeface="+mn-cs"/>
                        </a:rPr>
                        <a:t> des données pour réaliser une tâche ou résoudre un problème.</a:t>
                      </a:r>
                      <a:endParaRPr lang="fr-FR" sz="1500" kern="1200" dirty="0">
                        <a:solidFill>
                          <a:srgbClr val="0070C0"/>
                        </a:solidFill>
                        <a:latin typeface="+mn-lt"/>
                        <a:ea typeface="+mn-ea"/>
                        <a:cs typeface="+mn-cs"/>
                      </a:endParaRPr>
                    </a:p>
                  </a:txBody>
                  <a:tcPr/>
                </a:tc>
                <a:tc>
                  <a:txBody>
                    <a:bodyPr/>
                    <a:lstStyle/>
                    <a:p>
                      <a:pPr marL="0" algn="l" defTabSz="914400" rtl="0" eaLnBrk="1" latinLnBrk="0" hangingPunct="1"/>
                      <a:r>
                        <a:rPr lang="fr-FR" sz="1500" dirty="0">
                          <a:solidFill>
                            <a:srgbClr val="0070C0"/>
                          </a:solidFill>
                        </a:rPr>
                        <a:t>Capacité à d</a:t>
                      </a:r>
                      <a:r>
                        <a:rPr lang="fr-FR" sz="1500" kern="1200" dirty="0">
                          <a:solidFill>
                            <a:srgbClr val="0070C0"/>
                          </a:solidFill>
                          <a:latin typeface="+mn-lt"/>
                          <a:ea typeface="+mn-ea"/>
                          <a:cs typeface="+mn-cs"/>
                        </a:rPr>
                        <a:t>istinguer, classer, mettre en relation les faits et la structure d’un énoncé ou d’une question.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500" dirty="0">
                          <a:solidFill>
                            <a:srgbClr val="0070C0"/>
                          </a:solidFill>
                        </a:rPr>
                        <a:t>Capacité à e</a:t>
                      </a:r>
                      <a:r>
                        <a:rPr lang="fr-FR" sz="1500" kern="1200" dirty="0">
                          <a:solidFill>
                            <a:srgbClr val="0070C0"/>
                          </a:solidFill>
                          <a:latin typeface="+mn-lt"/>
                          <a:ea typeface="+mn-ea"/>
                          <a:cs typeface="+mn-cs"/>
                        </a:rPr>
                        <a:t>stimer,</a:t>
                      </a:r>
                      <a:r>
                        <a:rPr lang="fr-FR" sz="1500" kern="1200" baseline="0" dirty="0">
                          <a:solidFill>
                            <a:srgbClr val="0070C0"/>
                          </a:solidFill>
                          <a:latin typeface="+mn-lt"/>
                          <a:ea typeface="+mn-ea"/>
                          <a:cs typeface="+mn-cs"/>
                        </a:rPr>
                        <a:t> évaluer ou critiquer en fonction de normes et de critères que l’on se construit.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500" dirty="0">
                          <a:solidFill>
                            <a:srgbClr val="0070C0"/>
                          </a:solidFill>
                        </a:rPr>
                        <a:t>Capacité à c</a:t>
                      </a:r>
                      <a:r>
                        <a:rPr lang="fr-FR" sz="1500" kern="1200" dirty="0">
                          <a:solidFill>
                            <a:srgbClr val="0070C0"/>
                          </a:solidFill>
                          <a:latin typeface="+mn-lt"/>
                          <a:ea typeface="+mn-ea"/>
                          <a:cs typeface="+mn-cs"/>
                        </a:rPr>
                        <a:t>oncevoir, conjuguer et intégrer des idées en une proposition, un plan, un produit nouveau.</a:t>
                      </a:r>
                    </a:p>
                    <a:p>
                      <a:pPr marL="0" algn="l" defTabSz="914400" rtl="0" eaLnBrk="1" latinLnBrk="0" hangingPunct="1"/>
                      <a:endParaRPr lang="fr-FR" sz="1500" kern="1200" dirty="0">
                        <a:solidFill>
                          <a:srgbClr val="0070C0"/>
                        </a:solidFill>
                        <a:latin typeface="+mn-lt"/>
                        <a:ea typeface="+mn-ea"/>
                        <a:cs typeface="+mn-cs"/>
                      </a:endParaRPr>
                    </a:p>
                  </a:txBody>
                  <a:tcPr/>
                </a:tc>
                <a:extLst>
                  <a:ext uri="{0D108BD9-81ED-4DB2-BD59-A6C34878D82A}">
                    <a16:rowId xmlns:a16="http://schemas.microsoft.com/office/drawing/2014/main" xmlns="" val="10001"/>
                  </a:ext>
                </a:extLst>
              </a:tr>
              <a:tr h="3719655">
                <a:tc>
                  <a:txBody>
                    <a:bodyPr/>
                    <a:lstStyle/>
                    <a:p>
                      <a:r>
                        <a:rPr lang="fr-FR" sz="1600" dirty="0"/>
                        <a:t>Décrire</a:t>
                      </a:r>
                    </a:p>
                    <a:p>
                      <a:r>
                        <a:rPr lang="fr-FR" sz="1600" dirty="0"/>
                        <a:t>Définir</a:t>
                      </a:r>
                    </a:p>
                    <a:p>
                      <a:r>
                        <a:rPr lang="fr-FR" sz="1600" dirty="0"/>
                        <a:t>Distinguer</a:t>
                      </a:r>
                    </a:p>
                    <a:p>
                      <a:r>
                        <a:rPr lang="fr-FR" sz="1600" dirty="0"/>
                        <a:t>Écrire</a:t>
                      </a:r>
                    </a:p>
                    <a:p>
                      <a:r>
                        <a:rPr lang="fr-FR" sz="1600" dirty="0"/>
                        <a:t>Énumérer</a:t>
                      </a:r>
                    </a:p>
                    <a:p>
                      <a:r>
                        <a:rPr lang="fr-FR" sz="1600" dirty="0"/>
                        <a:t>Formuler</a:t>
                      </a:r>
                    </a:p>
                    <a:p>
                      <a:r>
                        <a:rPr lang="fr-FR" sz="1600" dirty="0"/>
                        <a:t>Identifier</a:t>
                      </a:r>
                    </a:p>
                    <a:p>
                      <a:r>
                        <a:rPr lang="fr-FR" sz="1600" dirty="0"/>
                        <a:t>Lister</a:t>
                      </a:r>
                    </a:p>
                    <a:p>
                      <a:r>
                        <a:rPr lang="fr-FR" sz="1600" dirty="0"/>
                        <a:t>Mémoriser</a:t>
                      </a:r>
                    </a:p>
                    <a:p>
                      <a:r>
                        <a:rPr lang="fr-FR" sz="1600" dirty="0"/>
                        <a:t>Nommer</a:t>
                      </a:r>
                    </a:p>
                    <a:p>
                      <a:r>
                        <a:rPr lang="fr-FR" sz="1600" dirty="0"/>
                        <a:t>Rappeler</a:t>
                      </a:r>
                    </a:p>
                    <a:p>
                      <a:r>
                        <a:rPr lang="fr-FR" sz="1600" dirty="0"/>
                        <a:t>Répéter</a:t>
                      </a:r>
                    </a:p>
                    <a:p>
                      <a:r>
                        <a:rPr lang="fr-FR" sz="1600" dirty="0"/>
                        <a:t>Reproduire</a:t>
                      </a:r>
                    </a:p>
                    <a:p>
                      <a:r>
                        <a:rPr lang="fr-FR" sz="1600" dirty="0"/>
                        <a:t>Souligner</a:t>
                      </a:r>
                      <a:r>
                        <a:rPr lang="mr-IN" sz="1600" dirty="0"/>
                        <a:t>…</a:t>
                      </a:r>
                      <a:endParaRPr lang="fr-FR" sz="1600" dirty="0"/>
                    </a:p>
                  </a:txBody>
                  <a:tcPr/>
                </a:tc>
                <a:tc>
                  <a:txBody>
                    <a:bodyPr/>
                    <a:lstStyle/>
                    <a:p>
                      <a:r>
                        <a:rPr lang="fr-FR" sz="1600" dirty="0"/>
                        <a:t>Classer</a:t>
                      </a:r>
                    </a:p>
                    <a:p>
                      <a:r>
                        <a:rPr lang="fr-FR" sz="1600" dirty="0"/>
                        <a:t>Démontrer</a:t>
                      </a:r>
                    </a:p>
                    <a:p>
                      <a:r>
                        <a:rPr lang="fr-FR" sz="1600" dirty="0"/>
                        <a:t>Préciser</a:t>
                      </a:r>
                    </a:p>
                    <a:p>
                      <a:r>
                        <a:rPr lang="fr-FR" sz="1600" dirty="0"/>
                        <a:t>Discuter</a:t>
                      </a:r>
                    </a:p>
                    <a:p>
                      <a:r>
                        <a:rPr lang="fr-FR" sz="1600" dirty="0"/>
                        <a:t>Illustrer</a:t>
                      </a:r>
                    </a:p>
                    <a:p>
                      <a:r>
                        <a:rPr lang="fr-FR" sz="1600" dirty="0"/>
                        <a:t>Interpréter</a:t>
                      </a:r>
                    </a:p>
                    <a:p>
                      <a:r>
                        <a:rPr lang="fr-FR" sz="1600" dirty="0"/>
                        <a:t>Observer</a:t>
                      </a:r>
                    </a:p>
                    <a:p>
                      <a:r>
                        <a:rPr lang="fr-FR" sz="1600" dirty="0"/>
                        <a:t>Reformuler</a:t>
                      </a:r>
                    </a:p>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a:t>Traduire</a:t>
                      </a:r>
                      <a:r>
                        <a:rPr lang="mr-IN" sz="1600" dirty="0"/>
                        <a:t>…</a:t>
                      </a:r>
                      <a:endParaRPr lang="fr-FR" sz="1600" dirty="0"/>
                    </a:p>
                    <a:p>
                      <a:endParaRPr lang="fr-FR" sz="1600" dirty="0"/>
                    </a:p>
                  </a:txBody>
                  <a:tcPr/>
                </a:tc>
                <a:tc>
                  <a:txBody>
                    <a:bodyPr/>
                    <a:lstStyle/>
                    <a:p>
                      <a:r>
                        <a:rPr lang="fr-FR" sz="1600" dirty="0"/>
                        <a:t>Adapter</a:t>
                      </a:r>
                    </a:p>
                    <a:p>
                      <a:r>
                        <a:rPr lang="fr-FR" sz="1600" dirty="0"/>
                        <a:t>Appliquer </a:t>
                      </a:r>
                    </a:p>
                    <a:p>
                      <a:r>
                        <a:rPr lang="fr-FR" sz="1600" dirty="0"/>
                        <a:t>Choisir</a:t>
                      </a:r>
                    </a:p>
                    <a:p>
                      <a:r>
                        <a:rPr lang="fr-FR" sz="1600" dirty="0"/>
                        <a:t>Construire</a:t>
                      </a:r>
                    </a:p>
                    <a:p>
                      <a:r>
                        <a:rPr lang="fr-FR" sz="1600" dirty="0"/>
                        <a:t>Développer</a:t>
                      </a:r>
                    </a:p>
                    <a:p>
                      <a:r>
                        <a:rPr lang="fr-FR" sz="1600" dirty="0"/>
                        <a:t>Employer </a:t>
                      </a:r>
                    </a:p>
                    <a:p>
                      <a:r>
                        <a:rPr lang="fr-FR" sz="1600" dirty="0"/>
                        <a:t>Exécuter</a:t>
                      </a:r>
                    </a:p>
                    <a:p>
                      <a:r>
                        <a:rPr lang="fr-FR" sz="1600" dirty="0"/>
                        <a:t>Faire</a:t>
                      </a:r>
                    </a:p>
                    <a:p>
                      <a:r>
                        <a:rPr lang="fr-FR" sz="1600" dirty="0"/>
                        <a:t>Manipuler</a:t>
                      </a:r>
                    </a:p>
                    <a:p>
                      <a:r>
                        <a:rPr lang="fr-FR" sz="1600" dirty="0"/>
                        <a:t>Organiser</a:t>
                      </a:r>
                    </a:p>
                    <a:p>
                      <a:r>
                        <a:rPr lang="fr-FR" sz="1600" dirty="0"/>
                        <a:t>Réaliser</a:t>
                      </a:r>
                    </a:p>
                    <a:p>
                      <a:r>
                        <a:rPr lang="fr-FR" sz="1600" dirty="0"/>
                        <a:t>Résoudre</a:t>
                      </a:r>
                    </a:p>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a:t>Utiliser</a:t>
                      </a:r>
                      <a:r>
                        <a:rPr lang="mr-IN" sz="1600" dirty="0"/>
                        <a:t>…</a:t>
                      </a:r>
                      <a:endParaRPr lang="fr-FR" sz="1600" dirty="0"/>
                    </a:p>
                    <a:p>
                      <a:endParaRPr lang="fr-FR" sz="1600" dirty="0"/>
                    </a:p>
                  </a:txBody>
                  <a:tcPr/>
                </a:tc>
                <a:tc>
                  <a:txBody>
                    <a:bodyPr/>
                    <a:lstStyle/>
                    <a:p>
                      <a:r>
                        <a:rPr lang="fr-FR" sz="1600" dirty="0"/>
                        <a:t>Analyser</a:t>
                      </a:r>
                    </a:p>
                    <a:p>
                      <a:r>
                        <a:rPr lang="fr-FR" sz="1600" dirty="0"/>
                        <a:t>Argumenter</a:t>
                      </a:r>
                    </a:p>
                    <a:p>
                      <a:r>
                        <a:rPr lang="fr-FR" sz="1600" dirty="0"/>
                        <a:t>Arranger</a:t>
                      </a:r>
                    </a:p>
                    <a:p>
                      <a:r>
                        <a:rPr lang="fr-FR" sz="1600" dirty="0"/>
                        <a:t>Catégoriser</a:t>
                      </a:r>
                    </a:p>
                    <a:p>
                      <a:r>
                        <a:rPr lang="fr-FR" sz="1600" dirty="0"/>
                        <a:t>Comparer</a:t>
                      </a:r>
                    </a:p>
                    <a:p>
                      <a:r>
                        <a:rPr lang="fr-FR" sz="1600" dirty="0"/>
                        <a:t>Déterminer</a:t>
                      </a:r>
                    </a:p>
                    <a:p>
                      <a:r>
                        <a:rPr lang="fr-FR" sz="1600" dirty="0"/>
                        <a:t>Diagnostiquer</a:t>
                      </a:r>
                    </a:p>
                    <a:p>
                      <a:r>
                        <a:rPr lang="fr-FR" sz="1600" dirty="0"/>
                        <a:t>Différencier</a:t>
                      </a:r>
                    </a:p>
                    <a:p>
                      <a:r>
                        <a:rPr lang="fr-FR" sz="1600" dirty="0"/>
                        <a:t>Explorer</a:t>
                      </a:r>
                    </a:p>
                    <a:p>
                      <a:r>
                        <a:rPr lang="fr-FR" sz="1600" dirty="0"/>
                        <a:t>Intégrer</a:t>
                      </a:r>
                    </a:p>
                    <a:p>
                      <a:r>
                        <a:rPr lang="fr-FR" sz="1600" dirty="0"/>
                        <a:t>Organiser</a:t>
                      </a:r>
                    </a:p>
                    <a:p>
                      <a:r>
                        <a:rPr lang="fr-FR" sz="1600" dirty="0"/>
                        <a:t>Rechercher</a:t>
                      </a:r>
                    </a:p>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a:t>Tirer</a:t>
                      </a:r>
                      <a:r>
                        <a:rPr lang="fr-FR" sz="1600" baseline="0" dirty="0"/>
                        <a:t> une conclusion</a:t>
                      </a:r>
                      <a:r>
                        <a:rPr lang="mr-IN" sz="1600" baseline="0" dirty="0"/>
                        <a:t>…</a:t>
                      </a:r>
                      <a:endParaRPr lang="fr-FR" sz="1600" dirty="0"/>
                    </a:p>
                    <a:p>
                      <a:endParaRPr lang="fr-FR" sz="1600" baseline="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a:t>Choisir</a:t>
                      </a:r>
                    </a:p>
                    <a:p>
                      <a:r>
                        <a:rPr lang="fr-FR" sz="1600" dirty="0"/>
                        <a:t>Comparer</a:t>
                      </a:r>
                    </a:p>
                    <a:p>
                      <a:r>
                        <a:rPr lang="fr-FR" sz="1600" dirty="0"/>
                        <a:t>Contrôler</a:t>
                      </a:r>
                    </a:p>
                    <a:p>
                      <a:r>
                        <a:rPr lang="fr-FR" sz="1600" dirty="0"/>
                        <a:t>Critiquer</a:t>
                      </a:r>
                    </a:p>
                    <a:p>
                      <a:r>
                        <a:rPr lang="fr-FR" sz="1600" dirty="0"/>
                        <a:t>Estimer</a:t>
                      </a:r>
                    </a:p>
                    <a:p>
                      <a:r>
                        <a:rPr lang="fr-FR" sz="1600" dirty="0"/>
                        <a:t>Évaluer</a:t>
                      </a:r>
                    </a:p>
                    <a:p>
                      <a:r>
                        <a:rPr lang="fr-FR" sz="1600" dirty="0"/>
                        <a:t>Faire des hypothèses</a:t>
                      </a:r>
                    </a:p>
                    <a:p>
                      <a:r>
                        <a:rPr lang="fr-FR" sz="1600" dirty="0"/>
                        <a:t>Juger (à l’aide de critères)</a:t>
                      </a:r>
                    </a:p>
                    <a:p>
                      <a:r>
                        <a:rPr lang="fr-FR" sz="1600" dirty="0"/>
                        <a:t>Justifier</a:t>
                      </a:r>
                    </a:p>
                    <a:p>
                      <a:r>
                        <a:rPr lang="fr-FR" sz="1600" dirty="0"/>
                        <a:t>Normaliser</a:t>
                      </a:r>
                    </a:p>
                    <a:p>
                      <a:r>
                        <a:rPr lang="fr-FR" sz="1600" dirty="0"/>
                        <a:t>Prédire</a:t>
                      </a:r>
                    </a:p>
                    <a:p>
                      <a:r>
                        <a:rPr lang="fr-FR" sz="1600" dirty="0"/>
                        <a:t>Sélectionner</a:t>
                      </a:r>
                    </a:p>
                    <a:p>
                      <a:r>
                        <a:rPr lang="fr-FR" sz="1600" dirty="0"/>
                        <a:t>Tester</a:t>
                      </a:r>
                    </a:p>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a:t>Valider</a:t>
                      </a:r>
                      <a:r>
                        <a:rPr lang="mr-IN" sz="1600" dirty="0"/>
                        <a:t>…</a:t>
                      </a:r>
                      <a:endParaRPr lang="fr-FR" sz="1600" dirty="0"/>
                    </a:p>
                  </a:txBody>
                  <a:tcPr/>
                </a:tc>
                <a:tc>
                  <a:txBody>
                    <a:bodyPr/>
                    <a:lstStyle/>
                    <a:p>
                      <a:r>
                        <a:rPr lang="fr-FR" sz="1600" dirty="0"/>
                        <a:t>Assembler</a:t>
                      </a:r>
                    </a:p>
                    <a:p>
                      <a:r>
                        <a:rPr lang="fr-FR" sz="1600" dirty="0"/>
                        <a:t>Composer</a:t>
                      </a:r>
                    </a:p>
                    <a:p>
                      <a:r>
                        <a:rPr lang="fr-FR" sz="1600" dirty="0"/>
                        <a:t>Concevoir</a:t>
                      </a:r>
                    </a:p>
                    <a:p>
                      <a:r>
                        <a:rPr lang="fr-FR" sz="1600" dirty="0"/>
                        <a:t>Créer</a:t>
                      </a:r>
                    </a:p>
                    <a:p>
                      <a:r>
                        <a:rPr lang="fr-FR" sz="1600" dirty="0"/>
                        <a:t>Générer</a:t>
                      </a:r>
                    </a:p>
                    <a:p>
                      <a:r>
                        <a:rPr lang="fr-FR" sz="1600" dirty="0"/>
                        <a:t>Imaginer</a:t>
                      </a:r>
                    </a:p>
                    <a:p>
                      <a:r>
                        <a:rPr lang="fr-FR" sz="1600" dirty="0"/>
                        <a:t>Inventer</a:t>
                      </a:r>
                    </a:p>
                    <a:p>
                      <a:r>
                        <a:rPr lang="fr-FR" sz="1600" dirty="0"/>
                        <a:t>Planifier</a:t>
                      </a:r>
                    </a:p>
                    <a:p>
                      <a:r>
                        <a:rPr lang="fr-FR" sz="1600" dirty="0"/>
                        <a:t>Produire</a:t>
                      </a:r>
                    </a:p>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a:t>Réorganiser</a:t>
                      </a:r>
                      <a:r>
                        <a:rPr lang="mr-IN" sz="1600" dirty="0"/>
                        <a:t>…</a:t>
                      </a:r>
                      <a:endParaRPr lang="fr-FR" sz="1600" dirty="0"/>
                    </a:p>
                    <a:p>
                      <a:endParaRPr lang="fr-FR" sz="1600" dirty="0"/>
                    </a:p>
                    <a:p>
                      <a:endParaRPr lang="fr-FR" sz="1600" dirty="0"/>
                    </a:p>
                  </a:txBody>
                  <a:tcPr/>
                </a:tc>
                <a:extLst>
                  <a:ext uri="{0D108BD9-81ED-4DB2-BD59-A6C34878D82A}">
                    <a16:rowId xmlns:a16="http://schemas.microsoft.com/office/drawing/2014/main" xmlns="" val="10002"/>
                  </a:ext>
                </a:extLst>
              </a:tr>
            </a:tbl>
          </a:graphicData>
        </a:graphic>
      </p:graphicFrame>
      <p:sp>
        <p:nvSpPr>
          <p:cNvPr id="6" name="ZoneTexte 5">
            <a:extLst>
              <a:ext uri="{FF2B5EF4-FFF2-40B4-BE49-F238E27FC236}">
                <a16:creationId xmlns:a16="http://schemas.microsoft.com/office/drawing/2014/main" xmlns="" id="{C40EC9A5-E97B-B347-950C-905D023272CE}"/>
              </a:ext>
            </a:extLst>
          </p:cNvPr>
          <p:cNvSpPr txBox="1"/>
          <p:nvPr/>
        </p:nvSpPr>
        <p:spPr>
          <a:xfrm>
            <a:off x="1900238" y="16420"/>
            <a:ext cx="3514725" cy="830997"/>
          </a:xfrm>
          <a:prstGeom prst="rect">
            <a:avLst/>
          </a:prstGeom>
          <a:noFill/>
        </p:spPr>
        <p:txBody>
          <a:bodyPr wrap="square" rtlCol="0">
            <a:spAutoFit/>
          </a:bodyPr>
          <a:lstStyle/>
          <a:p>
            <a:pPr algn="ctr"/>
            <a:r>
              <a:rPr lang="fr-FR" sz="1600" b="1" dirty="0"/>
              <a:t>Aide de rédaction des objectifs d’apprentissage visés (OAV) au niveau de l’UE</a:t>
            </a:r>
          </a:p>
        </p:txBody>
      </p:sp>
      <p:sp>
        <p:nvSpPr>
          <p:cNvPr id="7" name="Rectangle 6">
            <a:extLst>
              <a:ext uri="{FF2B5EF4-FFF2-40B4-BE49-F238E27FC236}">
                <a16:creationId xmlns:a16="http://schemas.microsoft.com/office/drawing/2014/main" xmlns="" id="{59A5282C-46CC-8849-A9E8-92FF5ECE1EF8}"/>
              </a:ext>
            </a:extLst>
          </p:cNvPr>
          <p:cNvSpPr/>
          <p:nvPr/>
        </p:nvSpPr>
        <p:spPr>
          <a:xfrm>
            <a:off x="1450" y="816397"/>
            <a:ext cx="12190550" cy="152031"/>
          </a:xfrm>
          <a:prstGeom prst="rect">
            <a:avLst/>
          </a:prstGeom>
          <a:gradFill flip="none" rotWithShape="1">
            <a:gsLst>
              <a:gs pos="0">
                <a:srgbClr val="FFC000"/>
              </a:gs>
              <a:gs pos="100000">
                <a:srgbClr val="0062A8"/>
              </a:gs>
              <a:gs pos="90000">
                <a:srgbClr val="0062A8"/>
              </a:gs>
              <a:gs pos="78000">
                <a:srgbClr val="7030A0">
                  <a:alpha val="96000"/>
                </a:srgbClr>
              </a:gs>
              <a:gs pos="65000">
                <a:srgbClr val="FF0000"/>
              </a:gs>
              <a:gs pos="52000">
                <a:srgbClr val="FF0000"/>
              </a:gs>
              <a:gs pos="39000">
                <a:srgbClr val="E47928"/>
              </a:gs>
              <a:gs pos="26000">
                <a:srgbClr val="E47928"/>
              </a:gs>
              <a:gs pos="13000">
                <a:srgbClr val="FFC00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prstClr val="white"/>
              </a:solidFill>
            </a:endParaRPr>
          </a:p>
        </p:txBody>
      </p:sp>
      <p:sp>
        <p:nvSpPr>
          <p:cNvPr id="8" name="ZoneTexte 7">
            <a:extLst>
              <a:ext uri="{FF2B5EF4-FFF2-40B4-BE49-F238E27FC236}">
                <a16:creationId xmlns:a16="http://schemas.microsoft.com/office/drawing/2014/main" xmlns="" id="{086696F0-2956-6C4E-9BA8-97D1E47DA82B}"/>
              </a:ext>
            </a:extLst>
          </p:cNvPr>
          <p:cNvSpPr txBox="1"/>
          <p:nvPr/>
        </p:nvSpPr>
        <p:spPr>
          <a:xfrm>
            <a:off x="5414963" y="47197"/>
            <a:ext cx="6424612" cy="769441"/>
          </a:xfrm>
          <a:prstGeom prst="rect">
            <a:avLst/>
          </a:prstGeom>
          <a:noFill/>
        </p:spPr>
        <p:txBody>
          <a:bodyPr wrap="square" rtlCol="0">
            <a:spAutoFit/>
          </a:bodyPr>
          <a:lstStyle/>
          <a:p>
            <a:pPr algn="ctr"/>
            <a:r>
              <a:rPr lang="fr-FR" sz="2200" b="1" dirty="0">
                <a:solidFill>
                  <a:schemeClr val="accent1"/>
                </a:solidFill>
              </a:rPr>
              <a:t>QUELS TYPE DE VERBES </a:t>
            </a:r>
            <a:r>
              <a:rPr lang="fr-FR" sz="2200" b="1" dirty="0" smtClean="0">
                <a:solidFill>
                  <a:schemeClr val="accent1"/>
                </a:solidFill>
              </a:rPr>
              <a:t>UTILISER (EXEMPLE DU DOMAINE COGNITIF) ?</a:t>
            </a:r>
            <a:endParaRPr lang="fr-FR" sz="2200" b="1" dirty="0">
              <a:solidFill>
                <a:schemeClr val="accent1"/>
              </a:solidFill>
            </a:endParaRPr>
          </a:p>
        </p:txBody>
      </p:sp>
      <p:pic>
        <p:nvPicPr>
          <p:cNvPr id="9" name="Image 8">
            <a:extLst>
              <a:ext uri="{FF2B5EF4-FFF2-40B4-BE49-F238E27FC236}">
                <a16:creationId xmlns:a16="http://schemas.microsoft.com/office/drawing/2014/main" xmlns="" id="{3DCBDC99-D1FA-BF43-B5F5-E940794A9290}"/>
              </a:ext>
            </a:extLst>
          </p:cNvPr>
          <p:cNvPicPr>
            <a:picLocks noChangeAspect="1"/>
          </p:cNvPicPr>
          <p:nvPr/>
        </p:nvPicPr>
        <p:blipFill>
          <a:blip r:embed="rId2"/>
          <a:stretch>
            <a:fillRect/>
          </a:stretch>
        </p:blipFill>
        <p:spPr>
          <a:xfrm>
            <a:off x="0" y="46529"/>
            <a:ext cx="1900238" cy="770779"/>
          </a:xfrm>
          <a:prstGeom prst="rect">
            <a:avLst/>
          </a:prstGeom>
        </p:spPr>
      </p:pic>
    </p:spTree>
    <p:extLst>
      <p:ext uri="{BB962C8B-B14F-4D97-AF65-F5344CB8AC3E}">
        <p14:creationId xmlns:p14="http://schemas.microsoft.com/office/powerpoint/2010/main" val="33485177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877FDC1A-1026-404D-9995-CF7CF20D6D13}"/>
              </a:ext>
            </a:extLst>
          </p:cNvPr>
          <p:cNvSpPr/>
          <p:nvPr/>
        </p:nvSpPr>
        <p:spPr>
          <a:xfrm>
            <a:off x="170700" y="1645720"/>
            <a:ext cx="8280267" cy="4769369"/>
          </a:xfrm>
          <a:prstGeom prst="rect">
            <a:avLst/>
          </a:prstGeom>
          <a:solidFill>
            <a:schemeClr val="accent3">
              <a:lumMod val="20000"/>
              <a:lumOff val="80000"/>
            </a:schemeClr>
          </a:solidFill>
          <a:ln>
            <a:noFill/>
          </a:ln>
          <a:effectLst>
            <a:outerShdw blurRad="127000" dist="50800" dir="1680000" algn="ctr" rotWithShape="0">
              <a:srgbClr val="000000">
                <a:alpha val="9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xmlns="" id="{E5026D7A-3218-D641-9EE5-A6DD2A78207B}"/>
              </a:ext>
            </a:extLst>
          </p:cNvPr>
          <p:cNvSpPr txBox="1"/>
          <p:nvPr/>
        </p:nvSpPr>
        <p:spPr>
          <a:xfrm>
            <a:off x="249866" y="1738017"/>
            <a:ext cx="8019674" cy="4585871"/>
          </a:xfrm>
          <a:prstGeom prst="rect">
            <a:avLst/>
          </a:prstGeom>
          <a:noFill/>
        </p:spPr>
        <p:txBody>
          <a:bodyPr wrap="square" rtlCol="0">
            <a:spAutoFit/>
          </a:bodyPr>
          <a:lstStyle/>
          <a:p>
            <a:r>
              <a:rPr lang="fr-FR" sz="2200" dirty="0"/>
              <a:t>EXEMPLE FICHE ROF UE L2S4 BCD :</a:t>
            </a:r>
            <a:endParaRPr lang="fr-FR" sz="2200" b="1" dirty="0"/>
          </a:p>
          <a:p>
            <a:endParaRPr lang="fr-FR" b="1" dirty="0">
              <a:solidFill>
                <a:srgbClr val="C00000"/>
              </a:solidFill>
            </a:endParaRPr>
          </a:p>
          <a:p>
            <a:r>
              <a:rPr lang="fr-FR" b="1" dirty="0">
                <a:solidFill>
                  <a:srgbClr val="C00000"/>
                </a:solidFill>
              </a:rPr>
              <a:t>Compétences :</a:t>
            </a:r>
            <a:r>
              <a:rPr lang="fr-FR" dirty="0">
                <a:solidFill>
                  <a:srgbClr val="C00000"/>
                </a:solidFill>
              </a:rPr>
              <a:t> </a:t>
            </a:r>
          </a:p>
          <a:p>
            <a:r>
              <a:rPr lang="fr-FR" b="1" dirty="0"/>
              <a:t>Développer une connaissance pluridisciplinaire</a:t>
            </a:r>
            <a:r>
              <a:rPr lang="fr-FR" dirty="0"/>
              <a:t>: </a:t>
            </a:r>
            <a:br>
              <a:rPr lang="fr-FR" dirty="0"/>
            </a:br>
            <a:r>
              <a:rPr lang="fr-FR" dirty="0"/>
              <a:t>-sur la dynamique cellulaire, </a:t>
            </a:r>
            <a:br>
              <a:rPr lang="fr-FR" dirty="0"/>
            </a:br>
            <a:r>
              <a:rPr lang="fr-FR" dirty="0"/>
              <a:t>-sur les processus cellulaires développementaux. </a:t>
            </a:r>
            <a:br>
              <a:rPr lang="fr-FR" dirty="0"/>
            </a:br>
            <a:r>
              <a:rPr lang="fr-FR" b="1" dirty="0"/>
              <a:t>Maîtriser les principales techniques expérimentales et l’analyse de données</a:t>
            </a:r>
            <a:r>
              <a:rPr lang="fr-FR" dirty="0"/>
              <a:t>. </a:t>
            </a:r>
            <a:br>
              <a:rPr lang="fr-FR" dirty="0"/>
            </a:br>
            <a:r>
              <a:rPr lang="fr-FR" dirty="0"/>
              <a:t/>
            </a:r>
            <a:br>
              <a:rPr lang="fr-FR" dirty="0"/>
            </a:br>
            <a:r>
              <a:rPr lang="fr-FR" b="1" dirty="0">
                <a:solidFill>
                  <a:srgbClr val="C00000"/>
                </a:solidFill>
              </a:rPr>
              <a:t>Description :</a:t>
            </a:r>
            <a:r>
              <a:rPr lang="fr-FR" dirty="0">
                <a:solidFill>
                  <a:srgbClr val="C00000"/>
                </a:solidFill>
              </a:rPr>
              <a:t> </a:t>
            </a:r>
          </a:p>
          <a:p>
            <a:r>
              <a:rPr lang="fr-FR" b="1" dirty="0"/>
              <a:t>Cette unité d’enseignement (UE) pluridisciplinaire vise à former les étudiants dans les disciplines intégratives que sont la biologie cellulaire et la biologie du développement</a:t>
            </a:r>
            <a:r>
              <a:rPr lang="fr-FR" dirty="0"/>
              <a:t>. L’accent est mis sur les aspects cellulaires du développement. Le contenu de l’UE se décline selon trois thèmes: </a:t>
            </a:r>
            <a:br>
              <a:rPr lang="fr-FR" dirty="0"/>
            </a:br>
            <a:r>
              <a:rPr lang="fr-FR" dirty="0"/>
              <a:t>(i) prolifération et lignage cellulaire, </a:t>
            </a:r>
            <a:br>
              <a:rPr lang="fr-FR" dirty="0"/>
            </a:br>
            <a:r>
              <a:rPr lang="fr-FR" dirty="0"/>
              <a:t>(ii) morphogenèse et migration cellulaires,</a:t>
            </a:r>
            <a:br>
              <a:rPr lang="fr-FR" dirty="0"/>
            </a:br>
            <a:r>
              <a:rPr lang="fr-FR" dirty="0"/>
              <a:t>(iii) communication et intégration de signaux. </a:t>
            </a:r>
          </a:p>
        </p:txBody>
      </p:sp>
      <p:sp>
        <p:nvSpPr>
          <p:cNvPr id="10" name="ZoneTexte 9">
            <a:extLst>
              <a:ext uri="{FF2B5EF4-FFF2-40B4-BE49-F238E27FC236}">
                <a16:creationId xmlns:a16="http://schemas.microsoft.com/office/drawing/2014/main" xmlns="" id="{3ED65EF8-F270-CC4C-8015-6A352493EDD7}"/>
              </a:ext>
            </a:extLst>
          </p:cNvPr>
          <p:cNvSpPr txBox="1"/>
          <p:nvPr/>
        </p:nvSpPr>
        <p:spPr>
          <a:xfrm>
            <a:off x="2891956" y="1214833"/>
            <a:ext cx="2735493" cy="430887"/>
          </a:xfrm>
          <a:prstGeom prst="rect">
            <a:avLst/>
          </a:prstGeom>
          <a:noFill/>
        </p:spPr>
        <p:txBody>
          <a:bodyPr wrap="none" rtlCol="0">
            <a:spAutoFit/>
          </a:bodyPr>
          <a:lstStyle/>
          <a:p>
            <a:pPr algn="ctr"/>
            <a:r>
              <a:rPr lang="fr-FR" sz="2200" b="1" dirty="0"/>
              <a:t>AVANT/MAINTENANT</a:t>
            </a:r>
          </a:p>
        </p:txBody>
      </p:sp>
      <p:sp>
        <p:nvSpPr>
          <p:cNvPr id="11" name="Bulle rectangulaire à coins arrondis 10">
            <a:extLst>
              <a:ext uri="{FF2B5EF4-FFF2-40B4-BE49-F238E27FC236}">
                <a16:creationId xmlns:a16="http://schemas.microsoft.com/office/drawing/2014/main" xmlns="" id="{E8D24E9F-A2DD-1440-A86B-930AD13DBE0D}"/>
              </a:ext>
            </a:extLst>
          </p:cNvPr>
          <p:cNvSpPr/>
          <p:nvPr/>
        </p:nvSpPr>
        <p:spPr>
          <a:xfrm>
            <a:off x="8672513" y="2783653"/>
            <a:ext cx="3371850" cy="2045522"/>
          </a:xfrm>
          <a:prstGeom prst="wedgeRoundRectCallout">
            <a:avLst>
              <a:gd name="adj1" fmla="val -76765"/>
              <a:gd name="adj2" fmla="val -70072"/>
              <a:gd name="adj3" fmla="val 16667"/>
            </a:avLst>
          </a:prstGeom>
          <a:solidFill>
            <a:srgbClr val="5E9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bg1"/>
                </a:solidFill>
              </a:rPr>
              <a:t>CE QUE NOUS AFFICHONS CLASSIQUEMENT : </a:t>
            </a:r>
          </a:p>
          <a:p>
            <a:pPr algn="ctr"/>
            <a:r>
              <a:rPr lang="fr-FR" dirty="0">
                <a:solidFill>
                  <a:schemeClr val="bg1"/>
                </a:solidFill>
              </a:rPr>
              <a:t>Très centré sur le cours de l’enseignant et la description du programme</a:t>
            </a:r>
            <a:r>
              <a:rPr lang="mr-IN" dirty="0">
                <a:solidFill>
                  <a:schemeClr val="bg1"/>
                </a:solidFill>
              </a:rPr>
              <a:t>…</a:t>
            </a:r>
            <a:endParaRPr lang="fr-FR" dirty="0">
              <a:solidFill>
                <a:schemeClr val="bg1"/>
              </a:solidFill>
            </a:endParaRPr>
          </a:p>
        </p:txBody>
      </p:sp>
      <p:sp>
        <p:nvSpPr>
          <p:cNvPr id="13" name="ZoneTexte 12">
            <a:extLst>
              <a:ext uri="{FF2B5EF4-FFF2-40B4-BE49-F238E27FC236}">
                <a16:creationId xmlns:a16="http://schemas.microsoft.com/office/drawing/2014/main" xmlns="" id="{19198177-815D-204B-87C3-83F275320EFC}"/>
              </a:ext>
            </a:extLst>
          </p:cNvPr>
          <p:cNvSpPr txBox="1"/>
          <p:nvPr/>
        </p:nvSpPr>
        <p:spPr>
          <a:xfrm>
            <a:off x="1900238" y="6475"/>
            <a:ext cx="3514725" cy="830997"/>
          </a:xfrm>
          <a:prstGeom prst="rect">
            <a:avLst/>
          </a:prstGeom>
          <a:noFill/>
        </p:spPr>
        <p:txBody>
          <a:bodyPr wrap="square" rtlCol="0">
            <a:spAutoFit/>
          </a:bodyPr>
          <a:lstStyle/>
          <a:p>
            <a:pPr algn="ctr"/>
            <a:r>
              <a:rPr lang="fr-FR" sz="1600" b="1" dirty="0"/>
              <a:t>Aide de rédaction des objectifs d’apprentissage visés (OAV) au niveau de l’UE</a:t>
            </a:r>
          </a:p>
        </p:txBody>
      </p:sp>
      <p:sp>
        <p:nvSpPr>
          <p:cNvPr id="14" name="Rectangle 13">
            <a:extLst>
              <a:ext uri="{FF2B5EF4-FFF2-40B4-BE49-F238E27FC236}">
                <a16:creationId xmlns:a16="http://schemas.microsoft.com/office/drawing/2014/main" xmlns="" id="{21DCFC3A-EBDC-8A48-ADEB-0EB0006C5E93}"/>
              </a:ext>
            </a:extLst>
          </p:cNvPr>
          <p:cNvSpPr/>
          <p:nvPr/>
        </p:nvSpPr>
        <p:spPr>
          <a:xfrm>
            <a:off x="1450" y="816397"/>
            <a:ext cx="12190550" cy="152031"/>
          </a:xfrm>
          <a:prstGeom prst="rect">
            <a:avLst/>
          </a:prstGeom>
          <a:gradFill flip="none" rotWithShape="1">
            <a:gsLst>
              <a:gs pos="0">
                <a:srgbClr val="FFC000"/>
              </a:gs>
              <a:gs pos="100000">
                <a:srgbClr val="0062A8"/>
              </a:gs>
              <a:gs pos="90000">
                <a:srgbClr val="0062A8"/>
              </a:gs>
              <a:gs pos="78000">
                <a:srgbClr val="7030A0">
                  <a:alpha val="96000"/>
                </a:srgbClr>
              </a:gs>
              <a:gs pos="65000">
                <a:srgbClr val="FF0000"/>
              </a:gs>
              <a:gs pos="52000">
                <a:srgbClr val="FF0000"/>
              </a:gs>
              <a:gs pos="39000">
                <a:srgbClr val="E47928"/>
              </a:gs>
              <a:gs pos="26000">
                <a:srgbClr val="E47928"/>
              </a:gs>
              <a:gs pos="13000">
                <a:srgbClr val="FFC00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prstClr val="white"/>
              </a:solidFill>
            </a:endParaRPr>
          </a:p>
        </p:txBody>
      </p:sp>
      <p:sp>
        <p:nvSpPr>
          <p:cNvPr id="15" name="ZoneTexte 14">
            <a:extLst>
              <a:ext uri="{FF2B5EF4-FFF2-40B4-BE49-F238E27FC236}">
                <a16:creationId xmlns:a16="http://schemas.microsoft.com/office/drawing/2014/main" xmlns="" id="{122513C3-D45C-E84D-A3FE-42893087BAAD}"/>
              </a:ext>
            </a:extLst>
          </p:cNvPr>
          <p:cNvSpPr txBox="1"/>
          <p:nvPr/>
        </p:nvSpPr>
        <p:spPr>
          <a:xfrm>
            <a:off x="5205413" y="37253"/>
            <a:ext cx="6986587" cy="769441"/>
          </a:xfrm>
          <a:prstGeom prst="rect">
            <a:avLst/>
          </a:prstGeom>
          <a:noFill/>
        </p:spPr>
        <p:txBody>
          <a:bodyPr wrap="square" rtlCol="0">
            <a:spAutoFit/>
          </a:bodyPr>
          <a:lstStyle/>
          <a:p>
            <a:pPr algn="ctr"/>
            <a:r>
              <a:rPr lang="fr-FR" sz="2200" b="1" dirty="0">
                <a:solidFill>
                  <a:schemeClr val="accent1"/>
                </a:solidFill>
              </a:rPr>
              <a:t>EXEMPLE AVANT/APRÈS EN BIOLOGIE </a:t>
            </a:r>
          </a:p>
          <a:p>
            <a:pPr algn="ctr"/>
            <a:r>
              <a:rPr lang="fr-FR" sz="2200" b="1" dirty="0">
                <a:solidFill>
                  <a:schemeClr val="accent1"/>
                </a:solidFill>
              </a:rPr>
              <a:t>(perfection non atteinte mais amélioration </a:t>
            </a:r>
            <a:r>
              <a:rPr lang="fr-FR" sz="2200" b="1" dirty="0">
                <a:solidFill>
                  <a:schemeClr val="accent1"/>
                </a:solidFill>
                <a:sym typeface="Wingdings" pitchFamily="2" charset="2"/>
              </a:rPr>
              <a:t></a:t>
            </a:r>
            <a:r>
              <a:rPr lang="fr-FR" sz="2200" b="1" dirty="0">
                <a:solidFill>
                  <a:schemeClr val="accent1"/>
                </a:solidFill>
              </a:rPr>
              <a:t>)</a:t>
            </a:r>
          </a:p>
        </p:txBody>
      </p:sp>
      <p:pic>
        <p:nvPicPr>
          <p:cNvPr id="16" name="Image 15">
            <a:extLst>
              <a:ext uri="{FF2B5EF4-FFF2-40B4-BE49-F238E27FC236}">
                <a16:creationId xmlns:a16="http://schemas.microsoft.com/office/drawing/2014/main" xmlns="" id="{3D3C063A-DAD1-9044-8ED1-9459D54DE34A}"/>
              </a:ext>
            </a:extLst>
          </p:cNvPr>
          <p:cNvPicPr>
            <a:picLocks noChangeAspect="1"/>
          </p:cNvPicPr>
          <p:nvPr/>
        </p:nvPicPr>
        <p:blipFill>
          <a:blip r:embed="rId2"/>
          <a:stretch>
            <a:fillRect/>
          </a:stretch>
        </p:blipFill>
        <p:spPr>
          <a:xfrm>
            <a:off x="0" y="36584"/>
            <a:ext cx="1900238" cy="770779"/>
          </a:xfrm>
          <a:prstGeom prst="rect">
            <a:avLst/>
          </a:prstGeom>
        </p:spPr>
      </p:pic>
    </p:spTree>
    <p:extLst>
      <p:ext uri="{BB962C8B-B14F-4D97-AF65-F5344CB8AC3E}">
        <p14:creationId xmlns:p14="http://schemas.microsoft.com/office/powerpoint/2010/main" val="41486296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9F30C2AE-2AA7-BE45-9A8F-334F03B73D16}"/>
              </a:ext>
            </a:extLst>
          </p:cNvPr>
          <p:cNvSpPr txBox="1"/>
          <p:nvPr/>
        </p:nvSpPr>
        <p:spPr>
          <a:xfrm>
            <a:off x="1327646" y="1175621"/>
            <a:ext cx="1691184" cy="430887"/>
          </a:xfrm>
          <a:prstGeom prst="rect">
            <a:avLst/>
          </a:prstGeom>
          <a:noFill/>
        </p:spPr>
        <p:txBody>
          <a:bodyPr wrap="square" rtlCol="0">
            <a:spAutoFit/>
          </a:bodyPr>
          <a:lstStyle/>
          <a:p>
            <a:pPr algn="ctr"/>
            <a:r>
              <a:rPr lang="fr-FR" sz="2200" b="1" dirty="0"/>
              <a:t>APRÈS</a:t>
            </a:r>
          </a:p>
        </p:txBody>
      </p:sp>
      <p:grpSp>
        <p:nvGrpSpPr>
          <p:cNvPr id="14" name="Grouper 13"/>
          <p:cNvGrpSpPr/>
          <p:nvPr/>
        </p:nvGrpSpPr>
        <p:grpSpPr>
          <a:xfrm>
            <a:off x="3647148" y="3294175"/>
            <a:ext cx="8412448" cy="3207840"/>
            <a:chOff x="3647148" y="3294175"/>
            <a:chExt cx="8412448" cy="3207840"/>
          </a:xfrm>
        </p:grpSpPr>
        <p:grpSp>
          <p:nvGrpSpPr>
            <p:cNvPr id="30" name="Groupe 29">
              <a:extLst>
                <a:ext uri="{FF2B5EF4-FFF2-40B4-BE49-F238E27FC236}">
                  <a16:creationId xmlns:a16="http://schemas.microsoft.com/office/drawing/2014/main" xmlns="" id="{4D7AB05E-7725-614A-B5F6-7493EEA5D0E9}"/>
                </a:ext>
              </a:extLst>
            </p:cNvPr>
            <p:cNvGrpSpPr/>
            <p:nvPr/>
          </p:nvGrpSpPr>
          <p:grpSpPr>
            <a:xfrm>
              <a:off x="6129151" y="4149900"/>
              <a:ext cx="5930445" cy="2352115"/>
              <a:chOff x="6129151" y="4149900"/>
              <a:chExt cx="5930445" cy="2352115"/>
            </a:xfrm>
          </p:grpSpPr>
          <p:sp>
            <p:nvSpPr>
              <p:cNvPr id="16" name="Rectangle 15">
                <a:extLst>
                  <a:ext uri="{FF2B5EF4-FFF2-40B4-BE49-F238E27FC236}">
                    <a16:creationId xmlns:a16="http://schemas.microsoft.com/office/drawing/2014/main" xmlns="" id="{DAED1F94-3420-874B-9575-51DD96673A25}"/>
                  </a:ext>
                </a:extLst>
              </p:cNvPr>
              <p:cNvSpPr/>
              <p:nvPr/>
            </p:nvSpPr>
            <p:spPr>
              <a:xfrm>
                <a:off x="6150205" y="4149900"/>
                <a:ext cx="5888336" cy="2352115"/>
              </a:xfrm>
              <a:prstGeom prst="rect">
                <a:avLst/>
              </a:prstGeom>
              <a:solidFill>
                <a:schemeClr val="accent3">
                  <a:lumMod val="20000"/>
                  <a:lumOff val="80000"/>
                </a:schemeClr>
              </a:solidFill>
              <a:ln>
                <a:noFill/>
              </a:ln>
              <a:effectLst>
                <a:outerShdw blurRad="127000" dist="50800" dir="1680000" algn="ctr" rotWithShape="0">
                  <a:srgbClr val="000000">
                    <a:alpha val="9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a:extLst>
                  <a:ext uri="{FF2B5EF4-FFF2-40B4-BE49-F238E27FC236}">
                    <a16:creationId xmlns:a16="http://schemas.microsoft.com/office/drawing/2014/main" xmlns="" id="{F9B8BA11-00C4-E44E-9CF3-BE2EE7C6D1DE}"/>
                  </a:ext>
                </a:extLst>
              </p:cNvPr>
              <p:cNvSpPr txBox="1"/>
              <p:nvPr/>
            </p:nvSpPr>
            <p:spPr>
              <a:xfrm>
                <a:off x="6129151" y="4207925"/>
                <a:ext cx="5930445" cy="2294090"/>
              </a:xfrm>
              <a:prstGeom prst="rect">
                <a:avLst/>
              </a:prstGeom>
              <a:noFill/>
            </p:spPr>
            <p:txBody>
              <a:bodyPr wrap="square" rtlCol="0">
                <a:spAutoFit/>
              </a:bodyPr>
              <a:lstStyle/>
              <a:p>
                <a:pPr>
                  <a:lnSpc>
                    <a:spcPts val="2360"/>
                  </a:lnSpc>
                  <a:spcAft>
                    <a:spcPts val="600"/>
                  </a:spcAft>
                </a:pPr>
                <a:r>
                  <a:rPr lang="fr-FR" sz="1600" b="1" dirty="0">
                    <a:solidFill>
                      <a:srgbClr val="C00000"/>
                    </a:solidFill>
                  </a:rPr>
                  <a:t>OAV6 : </a:t>
                </a:r>
                <a:r>
                  <a:rPr lang="fr-FR" sz="1600" b="1" dirty="0"/>
                  <a:t>Analyser des expériences </a:t>
                </a:r>
                <a:r>
                  <a:rPr lang="fr-FR" sz="1600" b="1" i="1" dirty="0"/>
                  <a:t>in vitro </a:t>
                </a:r>
                <a:r>
                  <a:rPr lang="fr-FR" sz="1600" b="1" dirty="0"/>
                  <a:t>ou </a:t>
                </a:r>
                <a:r>
                  <a:rPr lang="fr-FR" sz="1600" b="1" i="1" dirty="0"/>
                  <a:t>in vivo</a:t>
                </a:r>
                <a:r>
                  <a:rPr lang="fr-FR" sz="1600" b="1" dirty="0"/>
                  <a:t> et modéliser une procédure ou un résultat.</a:t>
                </a:r>
              </a:p>
              <a:p>
                <a:pPr>
                  <a:lnSpc>
                    <a:spcPts val="2360"/>
                  </a:lnSpc>
                  <a:spcAft>
                    <a:spcPts val="600"/>
                  </a:spcAft>
                </a:pPr>
                <a:r>
                  <a:rPr lang="fr-FR" sz="1400" b="1" dirty="0">
                    <a:solidFill>
                      <a:srgbClr val="C00000"/>
                    </a:solidFill>
                  </a:rPr>
                  <a:t>Description :</a:t>
                </a:r>
                <a:r>
                  <a:rPr lang="fr-FR" sz="1400" dirty="0">
                    <a:solidFill>
                      <a:srgbClr val="C00000"/>
                    </a:solidFill>
                  </a:rPr>
                  <a:t> </a:t>
                </a:r>
                <a:r>
                  <a:rPr lang="mr-IN" sz="1400" i="1" dirty="0"/>
                  <a:t>…</a:t>
                </a:r>
                <a:r>
                  <a:rPr lang="fr-FR" sz="1400" i="1" dirty="0"/>
                  <a:t> </a:t>
                </a:r>
                <a:r>
                  <a:rPr lang="fr-FR" sz="1400" dirty="0"/>
                  <a:t>Le but ici est que l’étudiant soit capable, sur la base des connaissances acquises (OAV 1 à 5), d’</a:t>
                </a:r>
                <a:r>
                  <a:rPr lang="fr-FR" sz="1400" b="1" dirty="0">
                    <a:solidFill>
                      <a:schemeClr val="accent2">
                        <a:lumMod val="75000"/>
                      </a:schemeClr>
                    </a:solidFill>
                  </a:rPr>
                  <a:t>interpréter</a:t>
                </a:r>
                <a:r>
                  <a:rPr lang="fr-FR" sz="1400" dirty="0"/>
                  <a:t> un panel d’expériences </a:t>
                </a:r>
                <a:r>
                  <a:rPr lang="fr-FR" sz="1400" b="1" dirty="0">
                    <a:solidFill>
                      <a:srgbClr val="8292C0"/>
                    </a:solidFill>
                  </a:rPr>
                  <a:t>ayant trait à un nombre limité de systèmes développementaux</a:t>
                </a:r>
                <a:r>
                  <a:rPr lang="mr-IN" sz="1400" dirty="0"/>
                  <a:t>…</a:t>
                </a:r>
                <a:r>
                  <a:rPr lang="fr-FR" sz="1400" dirty="0"/>
                  <a:t> </a:t>
                </a:r>
                <a:r>
                  <a:rPr lang="fr-FR" sz="1400" b="1" dirty="0">
                    <a:solidFill>
                      <a:srgbClr val="C07672"/>
                    </a:solidFill>
                  </a:rPr>
                  <a:t>Si une modélisation du résultat est demandée, l’étudiant sera guidé pas à pas dans sa réalisation.</a:t>
                </a:r>
              </a:p>
            </p:txBody>
          </p:sp>
        </p:grpSp>
        <p:cxnSp>
          <p:nvCxnSpPr>
            <p:cNvPr id="15" name="Connecteur droit avec flèche 14">
              <a:extLst>
                <a:ext uri="{FF2B5EF4-FFF2-40B4-BE49-F238E27FC236}">
                  <a16:creationId xmlns:a16="http://schemas.microsoft.com/office/drawing/2014/main" xmlns="" id="{0D99C6EB-18AA-B947-A587-A35D76D47078}"/>
                </a:ext>
              </a:extLst>
            </p:cNvPr>
            <p:cNvCxnSpPr>
              <a:cxnSpLocks/>
              <a:stCxn id="8" idx="2"/>
              <a:endCxn id="16" idx="0"/>
            </p:cNvCxnSpPr>
            <p:nvPr/>
          </p:nvCxnSpPr>
          <p:spPr>
            <a:xfrm>
              <a:off x="3647148" y="3294175"/>
              <a:ext cx="5447225" cy="855725"/>
            </a:xfrm>
            <a:prstGeom prst="straightConnector1">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3" name="Grouper 12"/>
          <p:cNvGrpSpPr/>
          <p:nvPr/>
        </p:nvGrpSpPr>
        <p:grpSpPr>
          <a:xfrm>
            <a:off x="120866" y="3294177"/>
            <a:ext cx="5888336" cy="3207838"/>
            <a:chOff x="120866" y="3294177"/>
            <a:chExt cx="5888336" cy="3207838"/>
          </a:xfrm>
        </p:grpSpPr>
        <p:grpSp>
          <p:nvGrpSpPr>
            <p:cNvPr id="31" name="Groupe 30">
              <a:extLst>
                <a:ext uri="{FF2B5EF4-FFF2-40B4-BE49-F238E27FC236}">
                  <a16:creationId xmlns:a16="http://schemas.microsoft.com/office/drawing/2014/main" xmlns="" id="{04FC76EF-10F0-DD4A-BE5B-CED729F3AE6E}"/>
                </a:ext>
              </a:extLst>
            </p:cNvPr>
            <p:cNvGrpSpPr/>
            <p:nvPr/>
          </p:nvGrpSpPr>
          <p:grpSpPr>
            <a:xfrm>
              <a:off x="120866" y="4149900"/>
              <a:ext cx="5888336" cy="2352115"/>
              <a:chOff x="120866" y="4149900"/>
              <a:chExt cx="5888336" cy="2352115"/>
            </a:xfrm>
          </p:grpSpPr>
          <p:sp>
            <p:nvSpPr>
              <p:cNvPr id="25" name="Rectangle 24">
                <a:extLst>
                  <a:ext uri="{FF2B5EF4-FFF2-40B4-BE49-F238E27FC236}">
                    <a16:creationId xmlns:a16="http://schemas.microsoft.com/office/drawing/2014/main" xmlns="" id="{83621F60-F116-5E4F-8254-DE8524C23A64}"/>
                  </a:ext>
                </a:extLst>
              </p:cNvPr>
              <p:cNvSpPr/>
              <p:nvPr/>
            </p:nvSpPr>
            <p:spPr>
              <a:xfrm>
                <a:off x="120866" y="4149900"/>
                <a:ext cx="5888336" cy="2352115"/>
              </a:xfrm>
              <a:prstGeom prst="rect">
                <a:avLst/>
              </a:prstGeom>
              <a:solidFill>
                <a:schemeClr val="accent3">
                  <a:lumMod val="20000"/>
                  <a:lumOff val="80000"/>
                </a:schemeClr>
              </a:solidFill>
              <a:ln>
                <a:noFill/>
              </a:ln>
              <a:effectLst>
                <a:outerShdw blurRad="127000" dist="50800" dir="1680000" algn="ctr" rotWithShape="0">
                  <a:srgbClr val="000000">
                    <a:alpha val="9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a:extLst>
                  <a:ext uri="{FF2B5EF4-FFF2-40B4-BE49-F238E27FC236}">
                    <a16:creationId xmlns:a16="http://schemas.microsoft.com/office/drawing/2014/main" xmlns="" id="{CDF257DC-5078-AF46-8E9A-F234BEDC3334}"/>
                  </a:ext>
                </a:extLst>
              </p:cNvPr>
              <p:cNvSpPr txBox="1"/>
              <p:nvPr/>
            </p:nvSpPr>
            <p:spPr>
              <a:xfrm>
                <a:off x="172969" y="4207925"/>
                <a:ext cx="5784131" cy="2294090"/>
              </a:xfrm>
              <a:prstGeom prst="rect">
                <a:avLst/>
              </a:prstGeom>
              <a:noFill/>
            </p:spPr>
            <p:txBody>
              <a:bodyPr wrap="square" rtlCol="0">
                <a:spAutoFit/>
              </a:bodyPr>
              <a:lstStyle/>
              <a:p>
                <a:pPr>
                  <a:lnSpc>
                    <a:spcPts val="2360"/>
                  </a:lnSpc>
                  <a:spcAft>
                    <a:spcPts val="600"/>
                  </a:spcAft>
                </a:pPr>
                <a:r>
                  <a:rPr lang="fr-FR" sz="1600" b="1" dirty="0">
                    <a:solidFill>
                      <a:srgbClr val="C00000"/>
                    </a:solidFill>
                  </a:rPr>
                  <a:t>OAV3 : </a:t>
                </a:r>
                <a:r>
                  <a:rPr lang="fr-FR" sz="1600" b="1" dirty="0"/>
                  <a:t>Décrire la formation/organisation et le devenir d’un nombre limité de structures embryonnaires ou post-embryonnaires. </a:t>
                </a:r>
              </a:p>
              <a:p>
                <a:pPr>
                  <a:lnSpc>
                    <a:spcPts val="2360"/>
                  </a:lnSpc>
                </a:pPr>
                <a:r>
                  <a:rPr lang="fr-FR" sz="1400" b="1" dirty="0">
                    <a:solidFill>
                      <a:srgbClr val="C00000"/>
                    </a:solidFill>
                  </a:rPr>
                  <a:t>Description :</a:t>
                </a:r>
                <a:r>
                  <a:rPr lang="fr-FR" sz="1400" dirty="0">
                    <a:solidFill>
                      <a:srgbClr val="C00000"/>
                    </a:solidFill>
                  </a:rPr>
                  <a:t> </a:t>
                </a:r>
                <a:r>
                  <a:rPr lang="mr-IN" sz="1400" i="1" dirty="0"/>
                  <a:t>…</a:t>
                </a:r>
                <a:r>
                  <a:rPr lang="fr-FR" sz="1400" i="1" dirty="0"/>
                  <a:t> </a:t>
                </a:r>
                <a:r>
                  <a:rPr lang="fr-FR" sz="1400" dirty="0"/>
                  <a:t>Il s’agit d’être capable de </a:t>
                </a:r>
                <a:r>
                  <a:rPr lang="fr-FR" sz="1400" b="1" dirty="0">
                    <a:solidFill>
                      <a:schemeClr val="accent2">
                        <a:lumMod val="75000"/>
                      </a:schemeClr>
                    </a:solidFill>
                  </a:rPr>
                  <a:t>décrire</a:t>
                </a:r>
                <a:r>
                  <a:rPr lang="fr-FR" sz="1400" dirty="0"/>
                  <a:t> </a:t>
                </a:r>
                <a:r>
                  <a:rPr lang="fr-FR" sz="1400" b="1" dirty="0">
                    <a:solidFill>
                      <a:srgbClr val="8292C0"/>
                    </a:solidFill>
                  </a:rPr>
                  <a:t>un nombre limité de structures embryonnaires/post-embryonnaires</a:t>
                </a:r>
                <a:r>
                  <a:rPr lang="fr-FR" sz="1400" dirty="0"/>
                  <a:t> </a:t>
                </a:r>
                <a:r>
                  <a:rPr lang="fr-FR" sz="1400" b="1" dirty="0">
                    <a:solidFill>
                      <a:srgbClr val="8292C0"/>
                    </a:solidFill>
                  </a:rPr>
                  <a:t>(exemples précisés)</a:t>
                </a:r>
                <a:r>
                  <a:rPr lang="mr-IN" sz="1400" dirty="0"/>
                  <a:t>…</a:t>
                </a:r>
                <a:r>
                  <a:rPr lang="fr-FR" sz="1400" dirty="0"/>
                  <a:t> L’étudiant doit aussi être capable de </a:t>
                </a:r>
                <a:r>
                  <a:rPr lang="fr-FR" sz="1400" b="1" dirty="0">
                    <a:solidFill>
                      <a:schemeClr val="accent2">
                        <a:lumMod val="75000"/>
                      </a:schemeClr>
                    </a:solidFill>
                  </a:rPr>
                  <a:t>situer</a:t>
                </a:r>
                <a:r>
                  <a:rPr lang="fr-FR" sz="1400" dirty="0"/>
                  <a:t> ces structures dans l’espace et le temps et de citer leur devenir.</a:t>
                </a:r>
              </a:p>
            </p:txBody>
          </p:sp>
        </p:grpSp>
        <p:cxnSp>
          <p:nvCxnSpPr>
            <p:cNvPr id="20" name="Connecteur droit avec flèche 19">
              <a:extLst>
                <a:ext uri="{FF2B5EF4-FFF2-40B4-BE49-F238E27FC236}">
                  <a16:creationId xmlns:a16="http://schemas.microsoft.com/office/drawing/2014/main" xmlns="" id="{0F3F9ABC-4FE4-EE4C-95C5-82BD04C2D177}"/>
                </a:ext>
              </a:extLst>
            </p:cNvPr>
            <p:cNvCxnSpPr>
              <a:cxnSpLocks/>
              <a:stCxn id="7" idx="2"/>
              <a:endCxn id="25" idx="0"/>
            </p:cNvCxnSpPr>
            <p:nvPr/>
          </p:nvCxnSpPr>
          <p:spPr>
            <a:xfrm>
              <a:off x="2474394" y="3294177"/>
              <a:ext cx="590640" cy="855723"/>
            </a:xfrm>
            <a:prstGeom prst="straightConnector1">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 name="Grouper 19">
            <a:extLst>
              <a:ext uri="{FF2B5EF4-FFF2-40B4-BE49-F238E27FC236}">
                <a16:creationId xmlns:a16="http://schemas.microsoft.com/office/drawing/2014/main" xmlns="" id="{2CCCF021-A6C5-2F4D-ABE6-07A2A09A9EF8}"/>
              </a:ext>
            </a:extLst>
          </p:cNvPr>
          <p:cNvGrpSpPr/>
          <p:nvPr/>
        </p:nvGrpSpPr>
        <p:grpSpPr>
          <a:xfrm>
            <a:off x="288827" y="1609106"/>
            <a:ext cx="3768824" cy="1685073"/>
            <a:chOff x="87131" y="1416254"/>
            <a:chExt cx="3029892" cy="1251386"/>
          </a:xfrm>
        </p:grpSpPr>
        <p:grpSp>
          <p:nvGrpSpPr>
            <p:cNvPr id="5" name="Grouper 15">
              <a:extLst>
                <a:ext uri="{FF2B5EF4-FFF2-40B4-BE49-F238E27FC236}">
                  <a16:creationId xmlns:a16="http://schemas.microsoft.com/office/drawing/2014/main" xmlns="" id="{C03AD7F4-E20A-E542-B6EB-D3CA3FD63A10}"/>
                </a:ext>
              </a:extLst>
            </p:cNvPr>
            <p:cNvGrpSpPr/>
            <p:nvPr/>
          </p:nvGrpSpPr>
          <p:grpSpPr>
            <a:xfrm>
              <a:off x="87131" y="1416254"/>
              <a:ext cx="3029892" cy="1251386"/>
              <a:chOff x="5210201" y="4892217"/>
              <a:chExt cx="3029892" cy="1251386"/>
            </a:xfrm>
          </p:grpSpPr>
          <p:sp>
            <p:nvSpPr>
              <p:cNvPr id="9" name="Rectangle 8">
                <a:extLst>
                  <a:ext uri="{FF2B5EF4-FFF2-40B4-BE49-F238E27FC236}">
                    <a16:creationId xmlns:a16="http://schemas.microsoft.com/office/drawing/2014/main" xmlns="" id="{F4F9C9F9-1349-7E47-8C59-110942D1DF10}"/>
                  </a:ext>
                </a:extLst>
              </p:cNvPr>
              <p:cNvSpPr/>
              <p:nvPr/>
            </p:nvSpPr>
            <p:spPr>
              <a:xfrm>
                <a:off x="5210201" y="4892217"/>
                <a:ext cx="3029892" cy="42983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Objectifs d’apprentissage de l’UE</a:t>
                </a:r>
              </a:p>
            </p:txBody>
          </p:sp>
          <p:sp>
            <p:nvSpPr>
              <p:cNvPr id="10" name="Rectangle 9">
                <a:extLst>
                  <a:ext uri="{FF2B5EF4-FFF2-40B4-BE49-F238E27FC236}">
                    <a16:creationId xmlns:a16="http://schemas.microsoft.com/office/drawing/2014/main" xmlns="" id="{9F588B6D-4D70-B147-A55A-E71000F0C4E5}"/>
                  </a:ext>
                </a:extLst>
              </p:cNvPr>
              <p:cNvSpPr/>
              <p:nvPr/>
            </p:nvSpPr>
            <p:spPr>
              <a:xfrm>
                <a:off x="5210201" y="5713766"/>
                <a:ext cx="660033" cy="42983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a:solidFill>
                      <a:schemeClr val="tx1"/>
                    </a:solidFill>
                  </a:rPr>
                  <a:t>OAV1</a:t>
                </a:r>
                <a:endParaRPr lang="fr-FR" b="1" dirty="0">
                  <a:solidFill>
                    <a:schemeClr val="tx1"/>
                  </a:solidFill>
                </a:endParaRPr>
              </a:p>
            </p:txBody>
          </p:sp>
          <p:sp>
            <p:nvSpPr>
              <p:cNvPr id="11" name="ZoneTexte 10">
                <a:extLst>
                  <a:ext uri="{FF2B5EF4-FFF2-40B4-BE49-F238E27FC236}">
                    <a16:creationId xmlns:a16="http://schemas.microsoft.com/office/drawing/2014/main" xmlns="" id="{A826025C-198E-6949-8520-AA827C457627}"/>
                  </a:ext>
                </a:extLst>
              </p:cNvPr>
              <p:cNvSpPr txBox="1"/>
              <p:nvPr/>
            </p:nvSpPr>
            <p:spPr>
              <a:xfrm>
                <a:off x="7266984" y="5697549"/>
                <a:ext cx="276043" cy="274277"/>
              </a:xfrm>
              <a:prstGeom prst="rect">
                <a:avLst/>
              </a:prstGeom>
              <a:noFill/>
            </p:spPr>
            <p:txBody>
              <a:bodyPr wrap="none" rtlCol="0">
                <a:spAutoFit/>
              </a:bodyPr>
              <a:lstStyle/>
              <a:p>
                <a:r>
                  <a:rPr lang="mr-IN"/>
                  <a:t>…</a:t>
                </a:r>
                <a:endParaRPr lang="fr-FR" dirty="0"/>
              </a:p>
            </p:txBody>
          </p:sp>
          <p:sp>
            <p:nvSpPr>
              <p:cNvPr id="12" name="Accolade fermante 11">
                <a:extLst>
                  <a:ext uri="{FF2B5EF4-FFF2-40B4-BE49-F238E27FC236}">
                    <a16:creationId xmlns:a16="http://schemas.microsoft.com/office/drawing/2014/main" xmlns="" id="{1F322103-C5F4-8F47-94DD-FA8D2962BDF7}"/>
                  </a:ext>
                </a:extLst>
              </p:cNvPr>
              <p:cNvSpPr/>
              <p:nvPr/>
            </p:nvSpPr>
            <p:spPr>
              <a:xfrm rot="16200000" flipV="1">
                <a:off x="6646854" y="3974605"/>
                <a:ext cx="156585" cy="3029891"/>
              </a:xfrm>
              <a:prstGeom prst="rightBrac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6" name="Rectangle 5">
              <a:extLst>
                <a:ext uri="{FF2B5EF4-FFF2-40B4-BE49-F238E27FC236}">
                  <a16:creationId xmlns:a16="http://schemas.microsoft.com/office/drawing/2014/main" xmlns="" id="{FA86CB9A-6A5F-444A-B58C-DAF5364529DC}"/>
                </a:ext>
              </a:extLst>
            </p:cNvPr>
            <p:cNvSpPr/>
            <p:nvPr/>
          </p:nvSpPr>
          <p:spPr>
            <a:xfrm>
              <a:off x="806565" y="2237801"/>
              <a:ext cx="660033" cy="42983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OAV2</a:t>
              </a:r>
            </a:p>
          </p:txBody>
        </p:sp>
        <p:sp>
          <p:nvSpPr>
            <p:cNvPr id="7" name="Rectangle 6">
              <a:extLst>
                <a:ext uri="{FF2B5EF4-FFF2-40B4-BE49-F238E27FC236}">
                  <a16:creationId xmlns:a16="http://schemas.microsoft.com/office/drawing/2014/main" xmlns="" id="{90487273-709D-674D-A520-9E665A752B24}"/>
                </a:ext>
              </a:extLst>
            </p:cNvPr>
            <p:cNvSpPr/>
            <p:nvPr/>
          </p:nvSpPr>
          <p:spPr>
            <a:xfrm>
              <a:off x="1514170" y="2237801"/>
              <a:ext cx="660033" cy="42983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OAV3</a:t>
              </a:r>
            </a:p>
          </p:txBody>
        </p:sp>
        <p:sp>
          <p:nvSpPr>
            <p:cNvPr id="8" name="Rectangle 7">
              <a:extLst>
                <a:ext uri="{FF2B5EF4-FFF2-40B4-BE49-F238E27FC236}">
                  <a16:creationId xmlns:a16="http://schemas.microsoft.com/office/drawing/2014/main" xmlns="" id="{B36E7E5F-1007-D748-B147-9F2A5D47C92A}"/>
                </a:ext>
              </a:extLst>
            </p:cNvPr>
            <p:cNvSpPr/>
            <p:nvPr/>
          </p:nvSpPr>
          <p:spPr>
            <a:xfrm>
              <a:off x="2456989" y="2237800"/>
              <a:ext cx="660033" cy="42983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OAV6</a:t>
              </a:r>
            </a:p>
          </p:txBody>
        </p:sp>
      </p:grpSp>
      <p:sp>
        <p:nvSpPr>
          <p:cNvPr id="33" name="Bulle rectangulaire à coins arrondis 32">
            <a:extLst>
              <a:ext uri="{FF2B5EF4-FFF2-40B4-BE49-F238E27FC236}">
                <a16:creationId xmlns:a16="http://schemas.microsoft.com/office/drawing/2014/main" xmlns="" id="{03C1CE1A-0883-6444-B664-64FEF5E7174A}"/>
              </a:ext>
            </a:extLst>
          </p:cNvPr>
          <p:cNvSpPr/>
          <p:nvPr/>
        </p:nvSpPr>
        <p:spPr>
          <a:xfrm>
            <a:off x="4927976" y="1145314"/>
            <a:ext cx="7160940" cy="2325427"/>
          </a:xfrm>
          <a:prstGeom prst="wedgeRoundRectCallout">
            <a:avLst>
              <a:gd name="adj1" fmla="val -61024"/>
              <a:gd name="adj2" fmla="val 27271"/>
              <a:gd name="adj3" fmla="val 16667"/>
            </a:avLst>
          </a:prstGeom>
          <a:solidFill>
            <a:srgbClr val="5E9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fr-FR" dirty="0">
                <a:solidFill>
                  <a:schemeClr val="bg1"/>
                </a:solidFill>
              </a:rPr>
              <a:t>LA DÉMARCHE DE « TRADUCTION » EN OBJECTIFS D’APPRENTISSAGE CENTRÉS SUR LES ÉTUDIANTS (LISIBILITÉ) :</a:t>
            </a:r>
          </a:p>
          <a:p>
            <a:pPr marL="285750" indent="-285750">
              <a:spcAft>
                <a:spcPts val="600"/>
              </a:spcAft>
              <a:buFont typeface="Wingdings" charset="2"/>
              <a:buChar char="q"/>
            </a:pPr>
            <a:r>
              <a:rPr lang="fr-FR" dirty="0">
                <a:solidFill>
                  <a:schemeClr val="bg1"/>
                </a:solidFill>
              </a:rPr>
              <a:t>Décrypter l’existant </a:t>
            </a:r>
          </a:p>
          <a:p>
            <a:pPr marL="285750" indent="-285750">
              <a:spcAft>
                <a:spcPts val="600"/>
              </a:spcAft>
              <a:buFont typeface="Wingdings" charset="2"/>
              <a:buChar char="q"/>
            </a:pPr>
            <a:r>
              <a:rPr lang="fr-FR" dirty="0">
                <a:solidFill>
                  <a:schemeClr val="bg1"/>
                </a:solidFill>
              </a:rPr>
              <a:t>Inférer/formuler un nombre restreint d’OAV essentiels</a:t>
            </a:r>
          </a:p>
          <a:p>
            <a:pPr marL="285750" indent="-285750">
              <a:spcAft>
                <a:spcPts val="600"/>
              </a:spcAft>
              <a:buFont typeface="Wingdings" charset="2"/>
              <a:buChar char="q"/>
            </a:pPr>
            <a:r>
              <a:rPr lang="fr-FR" dirty="0">
                <a:solidFill>
                  <a:schemeClr val="bg1"/>
                </a:solidFill>
              </a:rPr>
              <a:t>NB: Les OAV peuvent être centrées sur la manipulation des savoirs disciplinaires mais aussi inclure des savoir-être, des savoir-faire plus techniques acquis en TP, des savoirs faire transversaux…</a:t>
            </a:r>
          </a:p>
        </p:txBody>
      </p:sp>
      <p:sp>
        <p:nvSpPr>
          <p:cNvPr id="41" name="ZoneTexte 40">
            <a:extLst>
              <a:ext uri="{FF2B5EF4-FFF2-40B4-BE49-F238E27FC236}">
                <a16:creationId xmlns:a16="http://schemas.microsoft.com/office/drawing/2014/main" xmlns="" id="{2002C295-1C5F-B145-B237-C077646B8A49}"/>
              </a:ext>
            </a:extLst>
          </p:cNvPr>
          <p:cNvSpPr txBox="1"/>
          <p:nvPr/>
        </p:nvSpPr>
        <p:spPr>
          <a:xfrm>
            <a:off x="1900238" y="6475"/>
            <a:ext cx="3514725" cy="830997"/>
          </a:xfrm>
          <a:prstGeom prst="rect">
            <a:avLst/>
          </a:prstGeom>
          <a:noFill/>
        </p:spPr>
        <p:txBody>
          <a:bodyPr wrap="square" rtlCol="0">
            <a:spAutoFit/>
          </a:bodyPr>
          <a:lstStyle/>
          <a:p>
            <a:pPr algn="ctr"/>
            <a:r>
              <a:rPr lang="fr-FR" sz="1600" b="1" dirty="0"/>
              <a:t>Aide de rédaction des objectifs d’apprentissage visés (OAV) au niveau de l’UE</a:t>
            </a:r>
          </a:p>
        </p:txBody>
      </p:sp>
      <p:sp>
        <p:nvSpPr>
          <p:cNvPr id="42" name="Rectangle 41">
            <a:extLst>
              <a:ext uri="{FF2B5EF4-FFF2-40B4-BE49-F238E27FC236}">
                <a16:creationId xmlns:a16="http://schemas.microsoft.com/office/drawing/2014/main" xmlns="" id="{97F043B1-4045-8949-96D8-77E5C4671079}"/>
              </a:ext>
            </a:extLst>
          </p:cNvPr>
          <p:cNvSpPr/>
          <p:nvPr/>
        </p:nvSpPr>
        <p:spPr>
          <a:xfrm>
            <a:off x="1450" y="816397"/>
            <a:ext cx="12190550" cy="152031"/>
          </a:xfrm>
          <a:prstGeom prst="rect">
            <a:avLst/>
          </a:prstGeom>
          <a:gradFill flip="none" rotWithShape="1">
            <a:gsLst>
              <a:gs pos="0">
                <a:srgbClr val="FFC000"/>
              </a:gs>
              <a:gs pos="100000">
                <a:srgbClr val="0062A8"/>
              </a:gs>
              <a:gs pos="90000">
                <a:srgbClr val="0062A8"/>
              </a:gs>
              <a:gs pos="78000">
                <a:srgbClr val="7030A0">
                  <a:alpha val="96000"/>
                </a:srgbClr>
              </a:gs>
              <a:gs pos="65000">
                <a:srgbClr val="FF0000"/>
              </a:gs>
              <a:gs pos="52000">
                <a:srgbClr val="FF0000"/>
              </a:gs>
              <a:gs pos="39000">
                <a:srgbClr val="E47928"/>
              </a:gs>
              <a:gs pos="26000">
                <a:srgbClr val="E47928"/>
              </a:gs>
              <a:gs pos="13000">
                <a:srgbClr val="FFC00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prstClr val="white"/>
              </a:solidFill>
            </a:endParaRPr>
          </a:p>
        </p:txBody>
      </p:sp>
      <p:sp>
        <p:nvSpPr>
          <p:cNvPr id="43" name="ZoneTexte 42">
            <a:extLst>
              <a:ext uri="{FF2B5EF4-FFF2-40B4-BE49-F238E27FC236}">
                <a16:creationId xmlns:a16="http://schemas.microsoft.com/office/drawing/2014/main" xmlns="" id="{843DEB26-494A-9243-BBE6-8F4FB779577B}"/>
              </a:ext>
            </a:extLst>
          </p:cNvPr>
          <p:cNvSpPr txBox="1"/>
          <p:nvPr/>
        </p:nvSpPr>
        <p:spPr>
          <a:xfrm>
            <a:off x="5205413" y="37253"/>
            <a:ext cx="6986587" cy="769441"/>
          </a:xfrm>
          <a:prstGeom prst="rect">
            <a:avLst/>
          </a:prstGeom>
          <a:noFill/>
        </p:spPr>
        <p:txBody>
          <a:bodyPr wrap="square" rtlCol="0">
            <a:spAutoFit/>
          </a:bodyPr>
          <a:lstStyle/>
          <a:p>
            <a:pPr algn="ctr"/>
            <a:r>
              <a:rPr lang="fr-FR" sz="2200" b="1" dirty="0">
                <a:solidFill>
                  <a:schemeClr val="accent1"/>
                </a:solidFill>
              </a:rPr>
              <a:t>EXEMPLE AVANT/APRÈS EN BIOLOGIE </a:t>
            </a:r>
          </a:p>
          <a:p>
            <a:pPr algn="ctr"/>
            <a:r>
              <a:rPr lang="fr-FR" sz="2200" b="1" dirty="0">
                <a:solidFill>
                  <a:schemeClr val="accent1"/>
                </a:solidFill>
              </a:rPr>
              <a:t>(perfection non atteinte mais amélioration </a:t>
            </a:r>
            <a:r>
              <a:rPr lang="fr-FR" sz="2200" b="1" dirty="0">
                <a:solidFill>
                  <a:schemeClr val="accent1"/>
                </a:solidFill>
                <a:sym typeface="Wingdings" pitchFamily="2" charset="2"/>
              </a:rPr>
              <a:t></a:t>
            </a:r>
            <a:r>
              <a:rPr lang="fr-FR" sz="2200" b="1" dirty="0">
                <a:solidFill>
                  <a:schemeClr val="accent1"/>
                </a:solidFill>
              </a:rPr>
              <a:t>)</a:t>
            </a:r>
          </a:p>
        </p:txBody>
      </p:sp>
      <p:pic>
        <p:nvPicPr>
          <p:cNvPr id="44" name="Image 43">
            <a:extLst>
              <a:ext uri="{FF2B5EF4-FFF2-40B4-BE49-F238E27FC236}">
                <a16:creationId xmlns:a16="http://schemas.microsoft.com/office/drawing/2014/main" xmlns="" id="{E44D8A5A-51D7-7747-8D9B-6985ABD74EAE}"/>
              </a:ext>
            </a:extLst>
          </p:cNvPr>
          <p:cNvPicPr>
            <a:picLocks noChangeAspect="1"/>
          </p:cNvPicPr>
          <p:nvPr/>
        </p:nvPicPr>
        <p:blipFill>
          <a:blip r:embed="rId2"/>
          <a:stretch>
            <a:fillRect/>
          </a:stretch>
        </p:blipFill>
        <p:spPr>
          <a:xfrm>
            <a:off x="0" y="36584"/>
            <a:ext cx="1900238" cy="770779"/>
          </a:xfrm>
          <a:prstGeom prst="rect">
            <a:avLst/>
          </a:prstGeom>
        </p:spPr>
      </p:pic>
    </p:spTree>
    <p:extLst>
      <p:ext uri="{BB962C8B-B14F-4D97-AF65-F5344CB8AC3E}">
        <p14:creationId xmlns:p14="http://schemas.microsoft.com/office/powerpoint/2010/main" val="2397611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r 36">
            <a:extLst>
              <a:ext uri="{FF2B5EF4-FFF2-40B4-BE49-F238E27FC236}">
                <a16:creationId xmlns:a16="http://schemas.microsoft.com/office/drawing/2014/main" xmlns="" id="{D4289021-BC20-D94E-9309-868D31140C1F}"/>
              </a:ext>
            </a:extLst>
          </p:cNvPr>
          <p:cNvGrpSpPr/>
          <p:nvPr/>
        </p:nvGrpSpPr>
        <p:grpSpPr>
          <a:xfrm>
            <a:off x="186549" y="4352339"/>
            <a:ext cx="11829237" cy="2157891"/>
            <a:chOff x="149175" y="1530773"/>
            <a:chExt cx="11829237" cy="2157891"/>
          </a:xfrm>
        </p:grpSpPr>
        <p:sp>
          <p:nvSpPr>
            <p:cNvPr id="5" name="Rectangle 4">
              <a:extLst>
                <a:ext uri="{FF2B5EF4-FFF2-40B4-BE49-F238E27FC236}">
                  <a16:creationId xmlns:a16="http://schemas.microsoft.com/office/drawing/2014/main" xmlns="" id="{4797682E-3D2F-8942-89AB-312CD06D16E1}"/>
                </a:ext>
              </a:extLst>
            </p:cNvPr>
            <p:cNvSpPr/>
            <p:nvPr/>
          </p:nvSpPr>
          <p:spPr>
            <a:xfrm>
              <a:off x="149175" y="1530773"/>
              <a:ext cx="11829237" cy="2157891"/>
            </a:xfrm>
            <a:prstGeom prst="rect">
              <a:avLst/>
            </a:prstGeom>
            <a:solidFill>
              <a:schemeClr val="accent3">
                <a:lumMod val="20000"/>
                <a:lumOff val="80000"/>
              </a:schemeClr>
            </a:solidFill>
            <a:ln>
              <a:noFill/>
            </a:ln>
            <a:effectLst>
              <a:outerShdw blurRad="127000" dist="50800" dir="1680000" algn="ctr" rotWithShape="0">
                <a:srgbClr val="000000">
                  <a:alpha val="9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a:extLst>
                <a:ext uri="{FF2B5EF4-FFF2-40B4-BE49-F238E27FC236}">
                  <a16:creationId xmlns:a16="http://schemas.microsoft.com/office/drawing/2014/main" xmlns="" id="{929C143D-6C06-D043-8A40-4449AE61B158}"/>
                </a:ext>
              </a:extLst>
            </p:cNvPr>
            <p:cNvSpPr txBox="1"/>
            <p:nvPr/>
          </p:nvSpPr>
          <p:spPr>
            <a:xfrm>
              <a:off x="440214" y="1580395"/>
              <a:ext cx="11247159" cy="2108269"/>
            </a:xfrm>
            <a:prstGeom prst="rect">
              <a:avLst/>
            </a:prstGeom>
            <a:noFill/>
          </p:spPr>
          <p:txBody>
            <a:bodyPr wrap="square" rtlCol="0">
              <a:spAutoFit/>
            </a:bodyPr>
            <a:lstStyle/>
            <a:p>
              <a:pPr>
                <a:spcAft>
                  <a:spcPts val="600"/>
                </a:spcAft>
              </a:pPr>
              <a:r>
                <a:rPr lang="fr-FR" b="1" dirty="0">
                  <a:solidFill>
                    <a:srgbClr val="C00000"/>
                  </a:solidFill>
                </a:rPr>
                <a:t>OAV3 : </a:t>
              </a:r>
              <a:r>
                <a:rPr lang="fr-FR" b="1" dirty="0"/>
                <a:t>Décrire la formation/organisation et le devenir d’un nombre limité de structures embryonnaires ou post-embryonnaires </a:t>
              </a:r>
            </a:p>
            <a:p>
              <a:r>
                <a:rPr lang="fr-FR" dirty="0"/>
                <a:t>3.1 </a:t>
              </a:r>
              <a:r>
                <a:rPr lang="fr-FR" b="1" dirty="0">
                  <a:solidFill>
                    <a:schemeClr val="accent2">
                      <a:lumMod val="75000"/>
                    </a:schemeClr>
                  </a:solidFill>
                </a:rPr>
                <a:t>Positionner</a:t>
              </a:r>
              <a:r>
                <a:rPr lang="fr-FR" dirty="0"/>
                <a:t> sur un cycle de vie les grandes étapes du développement et leur contribution à la formation du plan d'organisation vertébré.</a:t>
              </a:r>
            </a:p>
            <a:p>
              <a:r>
                <a:rPr lang="fr-FR" dirty="0"/>
                <a:t>3.2 </a:t>
              </a:r>
              <a:r>
                <a:rPr lang="fr-FR" b="1" dirty="0">
                  <a:solidFill>
                    <a:schemeClr val="accent2">
                      <a:lumMod val="75000"/>
                    </a:schemeClr>
                  </a:solidFill>
                </a:rPr>
                <a:t>Lister</a:t>
              </a:r>
              <a:r>
                <a:rPr lang="fr-FR" dirty="0"/>
                <a:t> les différents feuillets embryonnaires et donner des exemples de leur devenir.</a:t>
              </a:r>
            </a:p>
            <a:p>
              <a:r>
                <a:rPr lang="fr-FR" dirty="0"/>
                <a:t>3.3 </a:t>
              </a:r>
              <a:r>
                <a:rPr lang="fr-FR" b="1" dirty="0">
                  <a:solidFill>
                    <a:schemeClr val="accent2">
                      <a:lumMod val="75000"/>
                    </a:schemeClr>
                  </a:solidFill>
                </a:rPr>
                <a:t>Légender</a:t>
              </a:r>
              <a:r>
                <a:rPr lang="fr-FR" dirty="0"/>
                <a:t> et </a:t>
              </a:r>
              <a:r>
                <a:rPr lang="fr-FR" b="1" dirty="0">
                  <a:solidFill>
                    <a:schemeClr val="accent2">
                      <a:lumMod val="75000"/>
                    </a:schemeClr>
                  </a:solidFill>
                </a:rPr>
                <a:t>orienter</a:t>
              </a:r>
              <a:r>
                <a:rPr lang="fr-FR" dirty="0"/>
                <a:t> une coupe d'embryon au début de l'organogenèse.</a:t>
              </a:r>
            </a:p>
            <a:p>
              <a:r>
                <a:rPr lang="mr-IN" dirty="0"/>
                <a:t>…</a:t>
              </a:r>
              <a:endParaRPr lang="fr-FR" dirty="0"/>
            </a:p>
          </p:txBody>
        </p:sp>
      </p:grpSp>
      <p:grpSp>
        <p:nvGrpSpPr>
          <p:cNvPr id="7" name="Grouper 34">
            <a:extLst>
              <a:ext uri="{FF2B5EF4-FFF2-40B4-BE49-F238E27FC236}">
                <a16:creationId xmlns:a16="http://schemas.microsoft.com/office/drawing/2014/main" xmlns="" id="{F3D71AEC-6508-2746-A1E1-8E3CEA7B3D24}"/>
              </a:ext>
            </a:extLst>
          </p:cNvPr>
          <p:cNvGrpSpPr/>
          <p:nvPr/>
        </p:nvGrpSpPr>
        <p:grpSpPr>
          <a:xfrm>
            <a:off x="742131" y="1369208"/>
            <a:ext cx="3029892" cy="2543510"/>
            <a:chOff x="5286686" y="1526461"/>
            <a:chExt cx="3029892" cy="2543510"/>
          </a:xfrm>
        </p:grpSpPr>
        <p:sp>
          <p:nvSpPr>
            <p:cNvPr id="8" name="Rectangle 7">
              <a:extLst>
                <a:ext uri="{FF2B5EF4-FFF2-40B4-BE49-F238E27FC236}">
                  <a16:creationId xmlns:a16="http://schemas.microsoft.com/office/drawing/2014/main" xmlns="" id="{D584DE59-7EFC-8140-8125-E7926714D8C9}"/>
                </a:ext>
              </a:extLst>
            </p:cNvPr>
            <p:cNvSpPr/>
            <p:nvPr/>
          </p:nvSpPr>
          <p:spPr>
            <a:xfrm>
              <a:off x="5348614" y="3640134"/>
              <a:ext cx="463463" cy="42983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a:solidFill>
                    <a:schemeClr val="tx1"/>
                  </a:solidFill>
                </a:rPr>
                <a:t>3.1</a:t>
              </a:r>
            </a:p>
          </p:txBody>
        </p:sp>
        <p:sp>
          <p:nvSpPr>
            <p:cNvPr id="9" name="Rectangle 8">
              <a:extLst>
                <a:ext uri="{FF2B5EF4-FFF2-40B4-BE49-F238E27FC236}">
                  <a16:creationId xmlns:a16="http://schemas.microsoft.com/office/drawing/2014/main" xmlns="" id="{1991D557-2E2C-B344-AA55-3DA7F05A4FB3}"/>
                </a:ext>
              </a:extLst>
            </p:cNvPr>
            <p:cNvSpPr/>
            <p:nvPr/>
          </p:nvSpPr>
          <p:spPr>
            <a:xfrm>
              <a:off x="7791187" y="3640134"/>
              <a:ext cx="463463" cy="42983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rPr>
                <a:t>3.n</a:t>
              </a:r>
            </a:p>
          </p:txBody>
        </p:sp>
        <p:sp>
          <p:nvSpPr>
            <p:cNvPr id="10" name="Rectangle 9">
              <a:extLst>
                <a:ext uri="{FF2B5EF4-FFF2-40B4-BE49-F238E27FC236}">
                  <a16:creationId xmlns:a16="http://schemas.microsoft.com/office/drawing/2014/main" xmlns="" id="{530CB231-8C3A-0443-86E5-3A7B514A0112}"/>
                </a:ext>
              </a:extLst>
            </p:cNvPr>
            <p:cNvSpPr/>
            <p:nvPr/>
          </p:nvSpPr>
          <p:spPr>
            <a:xfrm>
              <a:off x="5989282" y="3640134"/>
              <a:ext cx="463463" cy="42983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rPr>
                <a:t>3.2</a:t>
              </a:r>
            </a:p>
          </p:txBody>
        </p:sp>
        <p:sp>
          <p:nvSpPr>
            <p:cNvPr id="11" name="Rectangle 10">
              <a:extLst>
                <a:ext uri="{FF2B5EF4-FFF2-40B4-BE49-F238E27FC236}">
                  <a16:creationId xmlns:a16="http://schemas.microsoft.com/office/drawing/2014/main" xmlns="" id="{5512246A-AFD4-C34E-BA39-BE5C0868994E}"/>
                </a:ext>
              </a:extLst>
            </p:cNvPr>
            <p:cNvSpPr/>
            <p:nvPr/>
          </p:nvSpPr>
          <p:spPr>
            <a:xfrm>
              <a:off x="6629950" y="3640134"/>
              <a:ext cx="463463" cy="42983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rPr>
                <a:t>3.3</a:t>
              </a:r>
            </a:p>
          </p:txBody>
        </p:sp>
        <p:sp>
          <p:nvSpPr>
            <p:cNvPr id="12" name="ZoneTexte 11">
              <a:extLst>
                <a:ext uri="{FF2B5EF4-FFF2-40B4-BE49-F238E27FC236}">
                  <a16:creationId xmlns:a16="http://schemas.microsoft.com/office/drawing/2014/main" xmlns="" id="{5DED7006-FDC2-C84A-A7CB-811A53E2AE33}"/>
                </a:ext>
              </a:extLst>
            </p:cNvPr>
            <p:cNvSpPr txBox="1"/>
            <p:nvPr/>
          </p:nvSpPr>
          <p:spPr>
            <a:xfrm>
              <a:off x="7270618" y="3670386"/>
              <a:ext cx="343364" cy="369332"/>
            </a:xfrm>
            <a:prstGeom prst="rect">
              <a:avLst/>
            </a:prstGeom>
            <a:noFill/>
          </p:spPr>
          <p:txBody>
            <a:bodyPr wrap="none" rtlCol="0">
              <a:spAutoFit/>
            </a:bodyPr>
            <a:lstStyle/>
            <a:p>
              <a:r>
                <a:rPr lang="mr-IN"/>
                <a:t>…</a:t>
              </a:r>
              <a:endParaRPr lang="fr-FR" dirty="0"/>
            </a:p>
          </p:txBody>
        </p:sp>
        <p:sp>
          <p:nvSpPr>
            <p:cNvPr id="13" name="Accolade fermante 12">
              <a:extLst>
                <a:ext uri="{FF2B5EF4-FFF2-40B4-BE49-F238E27FC236}">
                  <a16:creationId xmlns:a16="http://schemas.microsoft.com/office/drawing/2014/main" xmlns="" id="{62BFCA92-EE8F-684B-B1CD-C376E7BE638F}"/>
                </a:ext>
              </a:extLst>
            </p:cNvPr>
            <p:cNvSpPr/>
            <p:nvPr/>
          </p:nvSpPr>
          <p:spPr>
            <a:xfrm rot="16200000" flipV="1">
              <a:off x="6709823" y="1989354"/>
              <a:ext cx="183618" cy="2906037"/>
            </a:xfrm>
            <a:prstGeom prst="rightBrac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cxnSp>
          <p:nvCxnSpPr>
            <p:cNvPr id="14" name="Connecteur droit avec flèche 13">
              <a:extLst>
                <a:ext uri="{FF2B5EF4-FFF2-40B4-BE49-F238E27FC236}">
                  <a16:creationId xmlns:a16="http://schemas.microsoft.com/office/drawing/2014/main" xmlns="" id="{E148302E-A561-164E-96F5-0BB06B5ABBD4}"/>
                </a:ext>
              </a:extLst>
            </p:cNvPr>
            <p:cNvCxnSpPr>
              <a:cxnSpLocks/>
              <a:stCxn id="13" idx="1"/>
            </p:cNvCxnSpPr>
            <p:nvPr/>
          </p:nvCxnSpPr>
          <p:spPr>
            <a:xfrm flipV="1">
              <a:off x="6801632" y="2824360"/>
              <a:ext cx="221393" cy="526204"/>
            </a:xfrm>
            <a:prstGeom prst="straightConnector1">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5" name="Grouper 24">
              <a:extLst>
                <a:ext uri="{FF2B5EF4-FFF2-40B4-BE49-F238E27FC236}">
                  <a16:creationId xmlns:a16="http://schemas.microsoft.com/office/drawing/2014/main" xmlns="" id="{33A2FAD3-8843-0E4C-B4FD-15C34448F42B}"/>
                </a:ext>
              </a:extLst>
            </p:cNvPr>
            <p:cNvGrpSpPr/>
            <p:nvPr/>
          </p:nvGrpSpPr>
          <p:grpSpPr>
            <a:xfrm>
              <a:off x="5286686" y="1526461"/>
              <a:ext cx="3029892" cy="1251386"/>
              <a:chOff x="87131" y="1416254"/>
              <a:chExt cx="3029892" cy="1251386"/>
            </a:xfrm>
          </p:grpSpPr>
          <p:grpSp>
            <p:nvGrpSpPr>
              <p:cNvPr id="16" name="Grouper 25">
                <a:extLst>
                  <a:ext uri="{FF2B5EF4-FFF2-40B4-BE49-F238E27FC236}">
                    <a16:creationId xmlns:a16="http://schemas.microsoft.com/office/drawing/2014/main" xmlns="" id="{1D310BA9-E31A-2D4F-858D-E614CE1BAFEA}"/>
                  </a:ext>
                </a:extLst>
              </p:cNvPr>
              <p:cNvGrpSpPr/>
              <p:nvPr/>
            </p:nvGrpSpPr>
            <p:grpSpPr>
              <a:xfrm>
                <a:off x="87131" y="1416254"/>
                <a:ext cx="3029892" cy="1251386"/>
                <a:chOff x="5210201" y="4892217"/>
                <a:chExt cx="3029892" cy="1251386"/>
              </a:xfrm>
            </p:grpSpPr>
            <p:sp>
              <p:nvSpPr>
                <p:cNvPr id="20" name="Rectangle 19">
                  <a:extLst>
                    <a:ext uri="{FF2B5EF4-FFF2-40B4-BE49-F238E27FC236}">
                      <a16:creationId xmlns:a16="http://schemas.microsoft.com/office/drawing/2014/main" xmlns="" id="{3EED1993-3F71-4A48-ABEF-B4BE743D5BDE}"/>
                    </a:ext>
                  </a:extLst>
                </p:cNvPr>
                <p:cNvSpPr/>
                <p:nvPr/>
              </p:nvSpPr>
              <p:spPr>
                <a:xfrm>
                  <a:off x="5210201" y="4892217"/>
                  <a:ext cx="3029892" cy="42983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rPr>
                    <a:t>Objectifs d’apprentissage de l’UE</a:t>
                  </a:r>
                </a:p>
              </p:txBody>
            </p:sp>
            <p:sp>
              <p:nvSpPr>
                <p:cNvPr id="21" name="Rectangle 20">
                  <a:extLst>
                    <a:ext uri="{FF2B5EF4-FFF2-40B4-BE49-F238E27FC236}">
                      <a16:creationId xmlns:a16="http://schemas.microsoft.com/office/drawing/2014/main" xmlns="" id="{B9840A9E-D08F-E140-A818-146A80D83818}"/>
                    </a:ext>
                  </a:extLst>
                </p:cNvPr>
                <p:cNvSpPr/>
                <p:nvPr/>
              </p:nvSpPr>
              <p:spPr>
                <a:xfrm>
                  <a:off x="5210201" y="5713766"/>
                  <a:ext cx="660033" cy="42983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a:solidFill>
                        <a:schemeClr val="tx1"/>
                      </a:solidFill>
                    </a:rPr>
                    <a:t>OAV1</a:t>
                  </a:r>
                  <a:endParaRPr lang="fr-FR" sz="1600" b="1" dirty="0">
                    <a:solidFill>
                      <a:schemeClr val="tx1"/>
                    </a:solidFill>
                  </a:endParaRPr>
                </a:p>
              </p:txBody>
            </p:sp>
            <p:sp>
              <p:nvSpPr>
                <p:cNvPr id="22" name="ZoneTexte 21">
                  <a:extLst>
                    <a:ext uri="{FF2B5EF4-FFF2-40B4-BE49-F238E27FC236}">
                      <a16:creationId xmlns:a16="http://schemas.microsoft.com/office/drawing/2014/main" xmlns="" id="{D982F112-7F57-B947-B59B-A0B6ED4A4A2D}"/>
                    </a:ext>
                  </a:extLst>
                </p:cNvPr>
                <p:cNvSpPr txBox="1"/>
                <p:nvPr/>
              </p:nvSpPr>
              <p:spPr>
                <a:xfrm>
                  <a:off x="7266984" y="5697549"/>
                  <a:ext cx="343364" cy="369332"/>
                </a:xfrm>
                <a:prstGeom prst="rect">
                  <a:avLst/>
                </a:prstGeom>
                <a:noFill/>
              </p:spPr>
              <p:txBody>
                <a:bodyPr wrap="none" rtlCol="0">
                  <a:spAutoFit/>
                </a:bodyPr>
                <a:lstStyle/>
                <a:p>
                  <a:r>
                    <a:rPr lang="mr-IN"/>
                    <a:t>…</a:t>
                  </a:r>
                  <a:endParaRPr lang="fr-FR" dirty="0"/>
                </a:p>
              </p:txBody>
            </p:sp>
            <p:sp>
              <p:nvSpPr>
                <p:cNvPr id="23" name="Accolade fermante 22">
                  <a:extLst>
                    <a:ext uri="{FF2B5EF4-FFF2-40B4-BE49-F238E27FC236}">
                      <a16:creationId xmlns:a16="http://schemas.microsoft.com/office/drawing/2014/main" xmlns="" id="{C2CB791D-E491-AA47-BF98-8CDDCAD6383E}"/>
                    </a:ext>
                  </a:extLst>
                </p:cNvPr>
                <p:cNvSpPr/>
                <p:nvPr/>
              </p:nvSpPr>
              <p:spPr>
                <a:xfrm rot="16200000" flipV="1">
                  <a:off x="6646854" y="3974605"/>
                  <a:ext cx="156585" cy="3029891"/>
                </a:xfrm>
                <a:prstGeom prst="rightBrac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17" name="Rectangle 16">
                <a:extLst>
                  <a:ext uri="{FF2B5EF4-FFF2-40B4-BE49-F238E27FC236}">
                    <a16:creationId xmlns:a16="http://schemas.microsoft.com/office/drawing/2014/main" xmlns="" id="{14A55D53-F6ED-2143-B3DD-8B16AF115ACE}"/>
                  </a:ext>
                </a:extLst>
              </p:cNvPr>
              <p:cNvSpPr/>
              <p:nvPr/>
            </p:nvSpPr>
            <p:spPr>
              <a:xfrm>
                <a:off x="806565" y="2237801"/>
                <a:ext cx="660033" cy="42983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rPr>
                  <a:t>OAV2</a:t>
                </a:r>
              </a:p>
            </p:txBody>
          </p:sp>
          <p:sp>
            <p:nvSpPr>
              <p:cNvPr id="18" name="Rectangle 17">
                <a:extLst>
                  <a:ext uri="{FF2B5EF4-FFF2-40B4-BE49-F238E27FC236}">
                    <a16:creationId xmlns:a16="http://schemas.microsoft.com/office/drawing/2014/main" xmlns="" id="{F334577E-9000-6E42-902C-D877095C1785}"/>
                  </a:ext>
                </a:extLst>
              </p:cNvPr>
              <p:cNvSpPr/>
              <p:nvPr/>
            </p:nvSpPr>
            <p:spPr>
              <a:xfrm>
                <a:off x="1514170" y="2237801"/>
                <a:ext cx="660033" cy="42983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rPr>
                  <a:t>OAV3</a:t>
                </a:r>
              </a:p>
            </p:txBody>
          </p:sp>
          <p:sp>
            <p:nvSpPr>
              <p:cNvPr id="19" name="Rectangle 18">
                <a:extLst>
                  <a:ext uri="{FF2B5EF4-FFF2-40B4-BE49-F238E27FC236}">
                    <a16:creationId xmlns:a16="http://schemas.microsoft.com/office/drawing/2014/main" xmlns="" id="{13EE6360-8E08-0348-BFB2-933A857B44D2}"/>
                  </a:ext>
                </a:extLst>
              </p:cNvPr>
              <p:cNvSpPr/>
              <p:nvPr/>
            </p:nvSpPr>
            <p:spPr>
              <a:xfrm>
                <a:off x="2456989" y="2237800"/>
                <a:ext cx="660033" cy="42983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1"/>
                    </a:solidFill>
                  </a:rPr>
                  <a:t>OAV6</a:t>
                </a:r>
              </a:p>
            </p:txBody>
          </p:sp>
        </p:grpSp>
      </p:grpSp>
      <p:sp>
        <p:nvSpPr>
          <p:cNvPr id="27" name="Bulle rectangulaire à coins arrondis 26">
            <a:extLst>
              <a:ext uri="{FF2B5EF4-FFF2-40B4-BE49-F238E27FC236}">
                <a16:creationId xmlns:a16="http://schemas.microsoft.com/office/drawing/2014/main" xmlns="" id="{A9B55431-A6EF-A349-9C70-D13FDE43A2D7}"/>
              </a:ext>
            </a:extLst>
          </p:cNvPr>
          <p:cNvSpPr/>
          <p:nvPr/>
        </p:nvSpPr>
        <p:spPr>
          <a:xfrm>
            <a:off x="5738086" y="1609106"/>
            <a:ext cx="6095275" cy="1181932"/>
          </a:xfrm>
          <a:prstGeom prst="wedgeRoundRectCallout">
            <a:avLst>
              <a:gd name="adj1" fmla="val -81219"/>
              <a:gd name="adj2" fmla="val 126966"/>
              <a:gd name="adj3" fmla="val 16667"/>
            </a:avLst>
          </a:prstGeom>
          <a:solidFill>
            <a:srgbClr val="5E9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fr-FR" dirty="0">
                <a:solidFill>
                  <a:schemeClr val="bg1"/>
                </a:solidFill>
              </a:rPr>
              <a:t>POUR LES ÉQUIPES ET/OU POUR LES ÉTUDIANTS, IL PEUT ÊTRE UTILE DE DÉCLINER EN SOUS-OAV</a:t>
            </a:r>
          </a:p>
        </p:txBody>
      </p:sp>
      <p:sp>
        <p:nvSpPr>
          <p:cNvPr id="32" name="ZoneTexte 31">
            <a:extLst>
              <a:ext uri="{FF2B5EF4-FFF2-40B4-BE49-F238E27FC236}">
                <a16:creationId xmlns:a16="http://schemas.microsoft.com/office/drawing/2014/main" xmlns="" id="{D8B21D64-7FFC-FA48-9E00-27815D771AAF}"/>
              </a:ext>
            </a:extLst>
          </p:cNvPr>
          <p:cNvSpPr txBox="1"/>
          <p:nvPr/>
        </p:nvSpPr>
        <p:spPr>
          <a:xfrm>
            <a:off x="1900238" y="6475"/>
            <a:ext cx="3514725" cy="830997"/>
          </a:xfrm>
          <a:prstGeom prst="rect">
            <a:avLst/>
          </a:prstGeom>
          <a:noFill/>
        </p:spPr>
        <p:txBody>
          <a:bodyPr wrap="square" rtlCol="0">
            <a:spAutoFit/>
          </a:bodyPr>
          <a:lstStyle/>
          <a:p>
            <a:pPr algn="ctr"/>
            <a:r>
              <a:rPr lang="fr-FR" sz="1600" b="1" dirty="0"/>
              <a:t>Aide de rédaction des objectifs d’apprentissage visés (OAV) au niveau de l’UE</a:t>
            </a:r>
          </a:p>
        </p:txBody>
      </p:sp>
      <p:sp>
        <p:nvSpPr>
          <p:cNvPr id="33" name="Rectangle 32">
            <a:extLst>
              <a:ext uri="{FF2B5EF4-FFF2-40B4-BE49-F238E27FC236}">
                <a16:creationId xmlns:a16="http://schemas.microsoft.com/office/drawing/2014/main" xmlns="" id="{DA9FC71B-9F84-9A4D-BDD8-BE308B472F57}"/>
              </a:ext>
            </a:extLst>
          </p:cNvPr>
          <p:cNvSpPr/>
          <p:nvPr/>
        </p:nvSpPr>
        <p:spPr>
          <a:xfrm>
            <a:off x="1450" y="816397"/>
            <a:ext cx="12190550" cy="152031"/>
          </a:xfrm>
          <a:prstGeom prst="rect">
            <a:avLst/>
          </a:prstGeom>
          <a:gradFill flip="none" rotWithShape="1">
            <a:gsLst>
              <a:gs pos="0">
                <a:srgbClr val="FFC000"/>
              </a:gs>
              <a:gs pos="100000">
                <a:srgbClr val="0062A8"/>
              </a:gs>
              <a:gs pos="90000">
                <a:srgbClr val="0062A8"/>
              </a:gs>
              <a:gs pos="78000">
                <a:srgbClr val="7030A0">
                  <a:alpha val="96000"/>
                </a:srgbClr>
              </a:gs>
              <a:gs pos="65000">
                <a:srgbClr val="FF0000"/>
              </a:gs>
              <a:gs pos="52000">
                <a:srgbClr val="FF0000"/>
              </a:gs>
              <a:gs pos="39000">
                <a:srgbClr val="E47928"/>
              </a:gs>
              <a:gs pos="26000">
                <a:srgbClr val="E47928"/>
              </a:gs>
              <a:gs pos="13000">
                <a:srgbClr val="FFC00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prstClr val="white"/>
              </a:solidFill>
            </a:endParaRPr>
          </a:p>
        </p:txBody>
      </p:sp>
      <p:sp>
        <p:nvSpPr>
          <p:cNvPr id="34" name="ZoneTexte 33">
            <a:extLst>
              <a:ext uri="{FF2B5EF4-FFF2-40B4-BE49-F238E27FC236}">
                <a16:creationId xmlns:a16="http://schemas.microsoft.com/office/drawing/2014/main" xmlns="" id="{78DEB7B8-1519-5B4D-916A-3FE1D6E481FB}"/>
              </a:ext>
            </a:extLst>
          </p:cNvPr>
          <p:cNvSpPr txBox="1"/>
          <p:nvPr/>
        </p:nvSpPr>
        <p:spPr>
          <a:xfrm>
            <a:off x="5205413" y="37253"/>
            <a:ext cx="6986587" cy="769441"/>
          </a:xfrm>
          <a:prstGeom prst="rect">
            <a:avLst/>
          </a:prstGeom>
          <a:noFill/>
        </p:spPr>
        <p:txBody>
          <a:bodyPr wrap="square" rtlCol="0">
            <a:spAutoFit/>
          </a:bodyPr>
          <a:lstStyle/>
          <a:p>
            <a:pPr algn="ctr"/>
            <a:r>
              <a:rPr lang="fr-FR" sz="2200" b="1" dirty="0">
                <a:solidFill>
                  <a:schemeClr val="accent1"/>
                </a:solidFill>
              </a:rPr>
              <a:t>EXEMPLE AVANT/APRÈS EN BIOLOGIE </a:t>
            </a:r>
          </a:p>
          <a:p>
            <a:pPr algn="ctr"/>
            <a:r>
              <a:rPr lang="fr-FR" sz="2200" b="1" dirty="0">
                <a:solidFill>
                  <a:schemeClr val="accent1"/>
                </a:solidFill>
              </a:rPr>
              <a:t>(perfection non atteinte mais amélioration </a:t>
            </a:r>
            <a:r>
              <a:rPr lang="fr-FR" sz="2200" b="1" dirty="0">
                <a:solidFill>
                  <a:schemeClr val="accent1"/>
                </a:solidFill>
                <a:sym typeface="Wingdings" pitchFamily="2" charset="2"/>
              </a:rPr>
              <a:t></a:t>
            </a:r>
            <a:r>
              <a:rPr lang="fr-FR" sz="2200" b="1" dirty="0">
                <a:solidFill>
                  <a:schemeClr val="accent1"/>
                </a:solidFill>
              </a:rPr>
              <a:t>)</a:t>
            </a:r>
          </a:p>
        </p:txBody>
      </p:sp>
      <p:pic>
        <p:nvPicPr>
          <p:cNvPr id="35" name="Image 34">
            <a:extLst>
              <a:ext uri="{FF2B5EF4-FFF2-40B4-BE49-F238E27FC236}">
                <a16:creationId xmlns:a16="http://schemas.microsoft.com/office/drawing/2014/main" xmlns="" id="{BFFA46D8-CA18-9A4C-9EBA-3FF0AEC03091}"/>
              </a:ext>
            </a:extLst>
          </p:cNvPr>
          <p:cNvPicPr>
            <a:picLocks noChangeAspect="1"/>
          </p:cNvPicPr>
          <p:nvPr/>
        </p:nvPicPr>
        <p:blipFill>
          <a:blip r:embed="rId2"/>
          <a:stretch>
            <a:fillRect/>
          </a:stretch>
        </p:blipFill>
        <p:spPr>
          <a:xfrm>
            <a:off x="0" y="36584"/>
            <a:ext cx="1900238" cy="770779"/>
          </a:xfrm>
          <a:prstGeom prst="rect">
            <a:avLst/>
          </a:prstGeom>
        </p:spPr>
      </p:pic>
    </p:spTree>
    <p:extLst>
      <p:ext uri="{BB962C8B-B14F-4D97-AF65-F5344CB8AC3E}">
        <p14:creationId xmlns:p14="http://schemas.microsoft.com/office/powerpoint/2010/main" val="4122516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B48806F8-BB29-6A41-B340-6C9DE63882FD}"/>
              </a:ext>
            </a:extLst>
          </p:cNvPr>
          <p:cNvSpPr txBox="1"/>
          <p:nvPr/>
        </p:nvSpPr>
        <p:spPr>
          <a:xfrm>
            <a:off x="1900238" y="6475"/>
            <a:ext cx="3514725" cy="830997"/>
          </a:xfrm>
          <a:prstGeom prst="rect">
            <a:avLst/>
          </a:prstGeom>
          <a:noFill/>
        </p:spPr>
        <p:txBody>
          <a:bodyPr wrap="square" rtlCol="0">
            <a:spAutoFit/>
          </a:bodyPr>
          <a:lstStyle/>
          <a:p>
            <a:pPr algn="ctr"/>
            <a:r>
              <a:rPr lang="fr-FR" sz="1600" b="1" dirty="0"/>
              <a:t>Aide de rédaction des objectifs d’apprentissage visés (OAV) au niveau de l’UE</a:t>
            </a:r>
          </a:p>
        </p:txBody>
      </p:sp>
      <p:sp>
        <p:nvSpPr>
          <p:cNvPr id="3" name="Rectangle 2">
            <a:extLst>
              <a:ext uri="{FF2B5EF4-FFF2-40B4-BE49-F238E27FC236}">
                <a16:creationId xmlns:a16="http://schemas.microsoft.com/office/drawing/2014/main" xmlns="" id="{0C4D67AC-C8E8-BD4D-B4B4-945B1D2FED59}"/>
              </a:ext>
            </a:extLst>
          </p:cNvPr>
          <p:cNvSpPr/>
          <p:nvPr/>
        </p:nvSpPr>
        <p:spPr>
          <a:xfrm>
            <a:off x="1450" y="816397"/>
            <a:ext cx="12190550" cy="152031"/>
          </a:xfrm>
          <a:prstGeom prst="rect">
            <a:avLst/>
          </a:prstGeom>
          <a:gradFill flip="none" rotWithShape="1">
            <a:gsLst>
              <a:gs pos="0">
                <a:srgbClr val="FFC000"/>
              </a:gs>
              <a:gs pos="100000">
                <a:srgbClr val="0062A8"/>
              </a:gs>
              <a:gs pos="90000">
                <a:srgbClr val="0062A8"/>
              </a:gs>
              <a:gs pos="78000">
                <a:srgbClr val="7030A0">
                  <a:alpha val="96000"/>
                </a:srgbClr>
              </a:gs>
              <a:gs pos="65000">
                <a:srgbClr val="FF0000"/>
              </a:gs>
              <a:gs pos="52000">
                <a:srgbClr val="FF0000"/>
              </a:gs>
              <a:gs pos="39000">
                <a:srgbClr val="E47928"/>
              </a:gs>
              <a:gs pos="26000">
                <a:srgbClr val="E47928"/>
              </a:gs>
              <a:gs pos="13000">
                <a:srgbClr val="FFC00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prstClr val="white"/>
              </a:solidFill>
            </a:endParaRPr>
          </a:p>
        </p:txBody>
      </p:sp>
      <p:sp>
        <p:nvSpPr>
          <p:cNvPr id="4" name="ZoneTexte 3">
            <a:extLst>
              <a:ext uri="{FF2B5EF4-FFF2-40B4-BE49-F238E27FC236}">
                <a16:creationId xmlns:a16="http://schemas.microsoft.com/office/drawing/2014/main" xmlns="" id="{49496C32-522B-D24F-824B-78D7D1A164CF}"/>
              </a:ext>
            </a:extLst>
          </p:cNvPr>
          <p:cNvSpPr txBox="1"/>
          <p:nvPr/>
        </p:nvSpPr>
        <p:spPr>
          <a:xfrm>
            <a:off x="5158636" y="46956"/>
            <a:ext cx="6986587" cy="769441"/>
          </a:xfrm>
          <a:prstGeom prst="rect">
            <a:avLst/>
          </a:prstGeom>
          <a:noFill/>
        </p:spPr>
        <p:txBody>
          <a:bodyPr wrap="square" rtlCol="0">
            <a:spAutoFit/>
          </a:bodyPr>
          <a:lstStyle/>
          <a:p>
            <a:pPr algn="ctr"/>
            <a:r>
              <a:rPr lang="fr-FR" sz="2200" b="1" dirty="0">
                <a:solidFill>
                  <a:schemeClr val="accent1"/>
                </a:solidFill>
              </a:rPr>
              <a:t>EXEMPLE UE DE NANTES APRÈS UNE APPROCHE PROGRAMME</a:t>
            </a:r>
          </a:p>
        </p:txBody>
      </p:sp>
      <p:pic>
        <p:nvPicPr>
          <p:cNvPr id="5" name="Image 4">
            <a:extLst>
              <a:ext uri="{FF2B5EF4-FFF2-40B4-BE49-F238E27FC236}">
                <a16:creationId xmlns:a16="http://schemas.microsoft.com/office/drawing/2014/main" xmlns="" id="{D8BD464B-D416-AF4D-B79D-1E54750A3802}"/>
              </a:ext>
            </a:extLst>
          </p:cNvPr>
          <p:cNvPicPr>
            <a:picLocks noChangeAspect="1"/>
          </p:cNvPicPr>
          <p:nvPr/>
        </p:nvPicPr>
        <p:blipFill>
          <a:blip r:embed="rId3"/>
          <a:stretch>
            <a:fillRect/>
          </a:stretch>
        </p:blipFill>
        <p:spPr>
          <a:xfrm>
            <a:off x="0" y="36584"/>
            <a:ext cx="1900238" cy="770779"/>
          </a:xfrm>
          <a:prstGeom prst="rect">
            <a:avLst/>
          </a:prstGeom>
        </p:spPr>
      </p:pic>
      <p:pic>
        <p:nvPicPr>
          <p:cNvPr id="7" name="Image 6" descr="Une image contenant capture d’écran&#10;&#10;&#10;&#10;Description générée automatiquement">
            <a:extLst>
              <a:ext uri="{FF2B5EF4-FFF2-40B4-BE49-F238E27FC236}">
                <a16:creationId xmlns:a16="http://schemas.microsoft.com/office/drawing/2014/main" xmlns="" id="{2905FDCD-F6D6-E448-A2EE-F84F977F2BC6}"/>
              </a:ext>
            </a:extLst>
          </p:cNvPr>
          <p:cNvPicPr>
            <a:picLocks noChangeAspect="1"/>
          </p:cNvPicPr>
          <p:nvPr/>
        </p:nvPicPr>
        <p:blipFill rotWithShape="1">
          <a:blip r:embed="rId4"/>
          <a:srcRect l="1237" t="2308" r="955" b="2378"/>
          <a:stretch/>
        </p:blipFill>
        <p:spPr>
          <a:xfrm>
            <a:off x="903961" y="1105642"/>
            <a:ext cx="10359024" cy="3677011"/>
          </a:xfrm>
          <a:prstGeom prst="rect">
            <a:avLst/>
          </a:prstGeom>
        </p:spPr>
      </p:pic>
      <p:sp>
        <p:nvSpPr>
          <p:cNvPr id="8" name="ZoneTexte 7">
            <a:extLst>
              <a:ext uri="{FF2B5EF4-FFF2-40B4-BE49-F238E27FC236}">
                <a16:creationId xmlns:a16="http://schemas.microsoft.com/office/drawing/2014/main" xmlns="" id="{785AD015-A5A6-C34E-AFF6-9942890760BD}"/>
              </a:ext>
            </a:extLst>
          </p:cNvPr>
          <p:cNvSpPr txBox="1"/>
          <p:nvPr/>
        </p:nvSpPr>
        <p:spPr>
          <a:xfrm>
            <a:off x="1993314" y="1145266"/>
            <a:ext cx="1867819" cy="369332"/>
          </a:xfrm>
          <a:prstGeom prst="rect">
            <a:avLst/>
          </a:prstGeom>
          <a:noFill/>
        </p:spPr>
        <p:txBody>
          <a:bodyPr wrap="none" rtlCol="0">
            <a:spAutoFit/>
          </a:bodyPr>
          <a:lstStyle/>
          <a:p>
            <a:r>
              <a:rPr lang="fr-FR" dirty="0"/>
              <a:t>L1 : UE de Bio </a:t>
            </a:r>
            <a:r>
              <a:rPr lang="fr-FR" dirty="0" err="1"/>
              <a:t>Cell</a:t>
            </a:r>
            <a:endParaRPr lang="fr-FR" dirty="0"/>
          </a:p>
        </p:txBody>
      </p:sp>
      <p:pic>
        <p:nvPicPr>
          <p:cNvPr id="10" name="Image 9" descr="Une image contenant capture d’écran&#10;&#10;&#10;&#10;Description générée automatiquement">
            <a:extLst>
              <a:ext uri="{FF2B5EF4-FFF2-40B4-BE49-F238E27FC236}">
                <a16:creationId xmlns:a16="http://schemas.microsoft.com/office/drawing/2014/main" xmlns="" id="{3A6FB1C5-7B9E-0C4B-B6EA-32A1E19E5B3C}"/>
              </a:ext>
            </a:extLst>
          </p:cNvPr>
          <p:cNvPicPr>
            <a:picLocks noChangeAspect="1"/>
          </p:cNvPicPr>
          <p:nvPr/>
        </p:nvPicPr>
        <p:blipFill rotWithShape="1">
          <a:blip r:embed="rId5"/>
          <a:srcRect l="1666" t="4066" r="1386" b="5516"/>
          <a:stretch/>
        </p:blipFill>
        <p:spPr>
          <a:xfrm>
            <a:off x="903961" y="4772469"/>
            <a:ext cx="10359024" cy="1888037"/>
          </a:xfrm>
          <a:prstGeom prst="rect">
            <a:avLst/>
          </a:prstGeom>
        </p:spPr>
      </p:pic>
      <p:sp>
        <p:nvSpPr>
          <p:cNvPr id="11" name="ZoneTexte 10">
            <a:extLst>
              <a:ext uri="{FF2B5EF4-FFF2-40B4-BE49-F238E27FC236}">
                <a16:creationId xmlns:a16="http://schemas.microsoft.com/office/drawing/2014/main" xmlns="" id="{2AB17962-1AFE-3A4E-9C5E-3224FC5F52E4}"/>
              </a:ext>
            </a:extLst>
          </p:cNvPr>
          <p:cNvSpPr txBox="1"/>
          <p:nvPr/>
        </p:nvSpPr>
        <p:spPr>
          <a:xfrm>
            <a:off x="1993314" y="4832757"/>
            <a:ext cx="2669192" cy="369332"/>
          </a:xfrm>
          <a:prstGeom prst="rect">
            <a:avLst/>
          </a:prstGeom>
          <a:noFill/>
        </p:spPr>
        <p:txBody>
          <a:bodyPr wrap="none" rtlCol="0">
            <a:spAutoFit/>
          </a:bodyPr>
          <a:lstStyle/>
          <a:p>
            <a:r>
              <a:rPr lang="fr-FR" dirty="0"/>
              <a:t>L1 : UE d’initiation à l’info</a:t>
            </a:r>
          </a:p>
        </p:txBody>
      </p:sp>
    </p:spTree>
    <p:extLst>
      <p:ext uri="{BB962C8B-B14F-4D97-AF65-F5344CB8AC3E}">
        <p14:creationId xmlns:p14="http://schemas.microsoft.com/office/powerpoint/2010/main" val="3782431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xmlns="" id="{07E2F213-C6A4-A748-A382-F68B6A43781F}"/>
              </a:ext>
            </a:extLst>
          </p:cNvPr>
          <p:cNvSpPr txBox="1"/>
          <p:nvPr/>
        </p:nvSpPr>
        <p:spPr>
          <a:xfrm>
            <a:off x="1900238" y="147750"/>
            <a:ext cx="3514725" cy="584775"/>
          </a:xfrm>
          <a:prstGeom prst="rect">
            <a:avLst/>
          </a:prstGeom>
          <a:noFill/>
        </p:spPr>
        <p:txBody>
          <a:bodyPr wrap="square" rtlCol="0">
            <a:spAutoFit/>
          </a:bodyPr>
          <a:lstStyle/>
          <a:p>
            <a:pPr algn="ctr"/>
            <a:r>
              <a:rPr lang="fr-FR" sz="1600" b="1" dirty="0"/>
              <a:t>Point sur le travail de structuration de la Licence SDV</a:t>
            </a:r>
          </a:p>
        </p:txBody>
      </p:sp>
      <p:sp>
        <p:nvSpPr>
          <p:cNvPr id="5" name="Rectangle 4">
            <a:extLst>
              <a:ext uri="{FF2B5EF4-FFF2-40B4-BE49-F238E27FC236}">
                <a16:creationId xmlns:a16="http://schemas.microsoft.com/office/drawing/2014/main" xmlns="" id="{E4760B37-202A-FB41-8B9B-42941C00B871}"/>
              </a:ext>
            </a:extLst>
          </p:cNvPr>
          <p:cNvSpPr/>
          <p:nvPr/>
        </p:nvSpPr>
        <p:spPr>
          <a:xfrm>
            <a:off x="1450" y="816397"/>
            <a:ext cx="12190550" cy="152031"/>
          </a:xfrm>
          <a:prstGeom prst="rect">
            <a:avLst/>
          </a:prstGeom>
          <a:gradFill flip="none" rotWithShape="1">
            <a:gsLst>
              <a:gs pos="0">
                <a:srgbClr val="FFC000"/>
              </a:gs>
              <a:gs pos="100000">
                <a:srgbClr val="0062A8"/>
              </a:gs>
              <a:gs pos="90000">
                <a:srgbClr val="0062A8"/>
              </a:gs>
              <a:gs pos="78000">
                <a:srgbClr val="7030A0">
                  <a:alpha val="96000"/>
                </a:srgbClr>
              </a:gs>
              <a:gs pos="65000">
                <a:srgbClr val="FF0000"/>
              </a:gs>
              <a:gs pos="52000">
                <a:srgbClr val="FF0000"/>
              </a:gs>
              <a:gs pos="39000">
                <a:srgbClr val="E47928"/>
              </a:gs>
              <a:gs pos="26000">
                <a:srgbClr val="E47928"/>
              </a:gs>
              <a:gs pos="13000">
                <a:srgbClr val="FFC00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prstClr val="white"/>
              </a:solidFill>
            </a:endParaRPr>
          </a:p>
        </p:txBody>
      </p:sp>
      <p:sp>
        <p:nvSpPr>
          <p:cNvPr id="6" name="ZoneTexte 5">
            <a:extLst>
              <a:ext uri="{FF2B5EF4-FFF2-40B4-BE49-F238E27FC236}">
                <a16:creationId xmlns:a16="http://schemas.microsoft.com/office/drawing/2014/main" xmlns="" id="{EA80AF25-9B46-3C40-830A-FD3C508DFB71}"/>
              </a:ext>
            </a:extLst>
          </p:cNvPr>
          <p:cNvSpPr txBox="1"/>
          <p:nvPr/>
        </p:nvSpPr>
        <p:spPr>
          <a:xfrm>
            <a:off x="5270914" y="54547"/>
            <a:ext cx="6873070" cy="769441"/>
          </a:xfrm>
          <a:prstGeom prst="rect">
            <a:avLst/>
          </a:prstGeom>
          <a:noFill/>
        </p:spPr>
        <p:txBody>
          <a:bodyPr wrap="square" rtlCol="0">
            <a:spAutoFit/>
          </a:bodyPr>
          <a:lstStyle/>
          <a:p>
            <a:pPr algn="ctr"/>
            <a:r>
              <a:rPr lang="fr-FR" sz="2200" b="1" dirty="0">
                <a:solidFill>
                  <a:schemeClr val="accent1"/>
                </a:solidFill>
              </a:rPr>
              <a:t>RAPPELS SUR LES CONTRAINTES À PRENDRE À COMPTE POUR LA CONSTRUCTION DE L’OFFRE </a:t>
            </a:r>
            <a:endParaRPr lang="fr-FR" sz="2200" dirty="0"/>
          </a:p>
        </p:txBody>
      </p:sp>
      <p:pic>
        <p:nvPicPr>
          <p:cNvPr id="7" name="Image 6">
            <a:extLst>
              <a:ext uri="{FF2B5EF4-FFF2-40B4-BE49-F238E27FC236}">
                <a16:creationId xmlns:a16="http://schemas.microsoft.com/office/drawing/2014/main" xmlns="" id="{CC51D8F1-ADE0-A14E-B41C-F794FCF5AD9A}"/>
              </a:ext>
            </a:extLst>
          </p:cNvPr>
          <p:cNvPicPr>
            <a:picLocks noChangeAspect="1"/>
          </p:cNvPicPr>
          <p:nvPr/>
        </p:nvPicPr>
        <p:blipFill>
          <a:blip r:embed="rId2"/>
          <a:stretch>
            <a:fillRect/>
          </a:stretch>
        </p:blipFill>
        <p:spPr>
          <a:xfrm>
            <a:off x="0" y="46529"/>
            <a:ext cx="1900238" cy="770779"/>
          </a:xfrm>
          <a:prstGeom prst="rect">
            <a:avLst/>
          </a:prstGeom>
        </p:spPr>
      </p:pic>
      <p:sp>
        <p:nvSpPr>
          <p:cNvPr id="8" name="ZoneTexte 7">
            <a:extLst>
              <a:ext uri="{FF2B5EF4-FFF2-40B4-BE49-F238E27FC236}">
                <a16:creationId xmlns:a16="http://schemas.microsoft.com/office/drawing/2014/main" xmlns="" id="{D57950BD-E569-9641-AFE5-7396EBDFE5BB}"/>
              </a:ext>
            </a:extLst>
          </p:cNvPr>
          <p:cNvSpPr txBox="1"/>
          <p:nvPr/>
        </p:nvSpPr>
        <p:spPr>
          <a:xfrm>
            <a:off x="467430" y="1264911"/>
            <a:ext cx="11258590" cy="4801314"/>
          </a:xfrm>
          <a:prstGeom prst="rect">
            <a:avLst/>
          </a:prstGeom>
          <a:noFill/>
        </p:spPr>
        <p:txBody>
          <a:bodyPr wrap="square" rtlCol="0">
            <a:spAutoFit/>
          </a:bodyPr>
          <a:lstStyle/>
          <a:p>
            <a:pPr algn="just">
              <a:lnSpc>
                <a:spcPct val="150000"/>
              </a:lnSpc>
              <a:spcAft>
                <a:spcPts val="1200"/>
              </a:spcAft>
            </a:pPr>
            <a:r>
              <a:rPr lang="fr-FR" sz="2000" b="1" dirty="0"/>
              <a:t>Travail en cours du GT accréditation SDV :</a:t>
            </a:r>
            <a:endParaRPr lang="fr-FR" dirty="0"/>
          </a:p>
          <a:p>
            <a:pPr marL="285750" indent="-285750" algn="just">
              <a:lnSpc>
                <a:spcPct val="120000"/>
              </a:lnSpc>
              <a:spcAft>
                <a:spcPts val="1200"/>
              </a:spcAft>
              <a:buFont typeface="Wingdings" charset="2"/>
              <a:buChar char="q"/>
            </a:pPr>
            <a:r>
              <a:rPr lang="fr-FR" sz="2000" dirty="0"/>
              <a:t>Définir le profil de sortie du futur Licencié SDV</a:t>
            </a:r>
          </a:p>
          <a:p>
            <a:pPr marL="285750" indent="-285750" algn="just">
              <a:lnSpc>
                <a:spcPct val="120000"/>
              </a:lnSpc>
              <a:spcAft>
                <a:spcPts val="1200"/>
              </a:spcAft>
              <a:buFont typeface="Wingdings" charset="2"/>
              <a:buChar char="q"/>
            </a:pPr>
            <a:r>
              <a:rPr lang="fr-FR" sz="2000" dirty="0"/>
              <a:t>Proposer une structure qui </a:t>
            </a:r>
            <a:r>
              <a:rPr lang="fr-FR" sz="2000" dirty="0" smtClean="0"/>
              <a:t>réponde </a:t>
            </a:r>
            <a:r>
              <a:rPr lang="fr-FR" sz="2000" dirty="0"/>
              <a:t>aux contraintes du nouvel arrêté Licence </a:t>
            </a:r>
            <a:r>
              <a:rPr lang="fr-FR" sz="2000" dirty="0" smtClean="0"/>
              <a:t>et au cadrage des L EUPC :</a:t>
            </a:r>
            <a:endParaRPr lang="fr-FR" sz="2000" dirty="0"/>
          </a:p>
          <a:p>
            <a:pPr marL="342900" indent="-342900" algn="just">
              <a:lnSpc>
                <a:spcPct val="120000"/>
              </a:lnSpc>
              <a:spcAft>
                <a:spcPts val="1200"/>
              </a:spcAft>
              <a:buFont typeface="Wingdings" pitchFamily="2" charset="2"/>
              <a:buChar char="§"/>
            </a:pPr>
            <a:r>
              <a:rPr lang="fr-FR" sz="2000" dirty="0"/>
              <a:t>Organiser </a:t>
            </a:r>
            <a:r>
              <a:rPr lang="fr-FR" sz="2000" dirty="0" smtClean="0"/>
              <a:t>la </a:t>
            </a:r>
            <a:r>
              <a:rPr lang="fr-FR" sz="2000" dirty="0"/>
              <a:t>formation en « blocs de connaissances et compétences » : la formation doit pouvoir </a:t>
            </a:r>
            <a:r>
              <a:rPr lang="fr-FR" sz="2000" b="1" dirty="0"/>
              <a:t>certifier l’acquisition de compétences</a:t>
            </a:r>
            <a:r>
              <a:rPr lang="fr-FR" sz="2000" dirty="0"/>
              <a:t> et </a:t>
            </a:r>
            <a:r>
              <a:rPr lang="fr-FR" sz="2000" b="1" dirty="0"/>
              <a:t>ces dernières doivent être lisibles</a:t>
            </a:r>
            <a:r>
              <a:rPr lang="fr-FR" sz="2000" dirty="0"/>
              <a:t> par les étudiants et les extérieurs.</a:t>
            </a:r>
          </a:p>
          <a:p>
            <a:pPr marL="342900" indent="-342900" algn="just">
              <a:lnSpc>
                <a:spcPct val="120000"/>
              </a:lnSpc>
              <a:spcAft>
                <a:spcPts val="1200"/>
              </a:spcAft>
              <a:buFont typeface="Wingdings" pitchFamily="2" charset="2"/>
              <a:buChar char="§"/>
            </a:pPr>
            <a:r>
              <a:rPr lang="fr-FR" sz="2000" dirty="0" err="1"/>
              <a:t>Modulariser</a:t>
            </a:r>
            <a:r>
              <a:rPr lang="fr-FR" sz="2000" dirty="0"/>
              <a:t>, flexibiliser pour tendre vers l’individualisation des parcours.</a:t>
            </a:r>
          </a:p>
          <a:p>
            <a:pPr marL="342900" indent="-342900" algn="just">
              <a:lnSpc>
                <a:spcPct val="120000"/>
              </a:lnSpc>
              <a:spcAft>
                <a:spcPts val="1200"/>
              </a:spcAft>
              <a:buFont typeface="Wingdings" pitchFamily="2" charset="2"/>
              <a:buChar char="§"/>
            </a:pPr>
            <a:r>
              <a:rPr lang="fr-FR" sz="2000" dirty="0"/>
              <a:t>Maintenir la progression, la spécialisation, l’ouverture disciplinaires.</a:t>
            </a:r>
          </a:p>
          <a:p>
            <a:pPr marL="342900" indent="-342900" algn="just">
              <a:lnSpc>
                <a:spcPct val="120000"/>
              </a:lnSpc>
              <a:spcAft>
                <a:spcPts val="600"/>
              </a:spcAft>
              <a:buFont typeface="Wingdings" pitchFamily="2" charset="2"/>
              <a:buChar char="§"/>
            </a:pPr>
            <a:r>
              <a:rPr lang="fr-FR" sz="2000" dirty="0"/>
              <a:t>Mettre en place des dispositifs d’accompagnement des étudiants pour la construction de ces parcours individuels (contrat pédagogique).</a:t>
            </a:r>
          </a:p>
        </p:txBody>
      </p:sp>
    </p:spTree>
    <p:extLst>
      <p:ext uri="{BB962C8B-B14F-4D97-AF65-F5344CB8AC3E}">
        <p14:creationId xmlns:p14="http://schemas.microsoft.com/office/powerpoint/2010/main" val="11098134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4F015B9E-09C0-CB41-9590-6212597317C3}"/>
              </a:ext>
            </a:extLst>
          </p:cNvPr>
          <p:cNvSpPr txBox="1"/>
          <p:nvPr/>
        </p:nvSpPr>
        <p:spPr>
          <a:xfrm>
            <a:off x="1900238" y="6475"/>
            <a:ext cx="3514725" cy="830997"/>
          </a:xfrm>
          <a:prstGeom prst="rect">
            <a:avLst/>
          </a:prstGeom>
          <a:noFill/>
        </p:spPr>
        <p:txBody>
          <a:bodyPr wrap="square" rtlCol="0">
            <a:spAutoFit/>
          </a:bodyPr>
          <a:lstStyle/>
          <a:p>
            <a:pPr algn="ctr"/>
            <a:r>
              <a:rPr lang="fr-FR" sz="1600" b="1" dirty="0"/>
              <a:t>Aide de rédaction des objectifs d’apprentissage visés (OAV) au niveau de l’UE</a:t>
            </a:r>
          </a:p>
        </p:txBody>
      </p:sp>
      <p:sp>
        <p:nvSpPr>
          <p:cNvPr id="3" name="Rectangle 2">
            <a:extLst>
              <a:ext uri="{FF2B5EF4-FFF2-40B4-BE49-F238E27FC236}">
                <a16:creationId xmlns:a16="http://schemas.microsoft.com/office/drawing/2014/main" xmlns="" id="{C6CF06B5-72F0-0745-908B-EB5029F7DED3}"/>
              </a:ext>
            </a:extLst>
          </p:cNvPr>
          <p:cNvSpPr/>
          <p:nvPr/>
        </p:nvSpPr>
        <p:spPr>
          <a:xfrm>
            <a:off x="1450" y="816397"/>
            <a:ext cx="12190550" cy="152031"/>
          </a:xfrm>
          <a:prstGeom prst="rect">
            <a:avLst/>
          </a:prstGeom>
          <a:gradFill flip="none" rotWithShape="1">
            <a:gsLst>
              <a:gs pos="0">
                <a:srgbClr val="FFC000"/>
              </a:gs>
              <a:gs pos="100000">
                <a:srgbClr val="0062A8"/>
              </a:gs>
              <a:gs pos="90000">
                <a:srgbClr val="0062A8"/>
              </a:gs>
              <a:gs pos="78000">
                <a:srgbClr val="7030A0">
                  <a:alpha val="96000"/>
                </a:srgbClr>
              </a:gs>
              <a:gs pos="65000">
                <a:srgbClr val="FF0000"/>
              </a:gs>
              <a:gs pos="52000">
                <a:srgbClr val="FF0000"/>
              </a:gs>
              <a:gs pos="39000">
                <a:srgbClr val="E47928"/>
              </a:gs>
              <a:gs pos="26000">
                <a:srgbClr val="E47928"/>
              </a:gs>
              <a:gs pos="13000">
                <a:srgbClr val="FFC00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prstClr val="white"/>
              </a:solidFill>
            </a:endParaRPr>
          </a:p>
        </p:txBody>
      </p:sp>
      <p:pic>
        <p:nvPicPr>
          <p:cNvPr id="5" name="Image 4">
            <a:extLst>
              <a:ext uri="{FF2B5EF4-FFF2-40B4-BE49-F238E27FC236}">
                <a16:creationId xmlns:a16="http://schemas.microsoft.com/office/drawing/2014/main" xmlns="" id="{3D56FF5F-F07B-F24E-8548-A202638A7461}"/>
              </a:ext>
            </a:extLst>
          </p:cNvPr>
          <p:cNvPicPr>
            <a:picLocks noChangeAspect="1"/>
          </p:cNvPicPr>
          <p:nvPr/>
        </p:nvPicPr>
        <p:blipFill>
          <a:blip r:embed="rId2"/>
          <a:stretch>
            <a:fillRect/>
          </a:stretch>
        </p:blipFill>
        <p:spPr>
          <a:xfrm>
            <a:off x="0" y="36584"/>
            <a:ext cx="1900238" cy="770779"/>
          </a:xfrm>
          <a:prstGeom prst="rect">
            <a:avLst/>
          </a:prstGeom>
        </p:spPr>
      </p:pic>
      <p:pic>
        <p:nvPicPr>
          <p:cNvPr id="7" name="Image 6" descr="Une image contenant capture d’écran&#10;&#10;&#10;&#10;Description générée automatiquement">
            <a:extLst>
              <a:ext uri="{FF2B5EF4-FFF2-40B4-BE49-F238E27FC236}">
                <a16:creationId xmlns:a16="http://schemas.microsoft.com/office/drawing/2014/main" xmlns="" id="{3307FB25-2278-9245-812F-674D4F4044CE}"/>
              </a:ext>
            </a:extLst>
          </p:cNvPr>
          <p:cNvPicPr>
            <a:picLocks noChangeAspect="1"/>
          </p:cNvPicPr>
          <p:nvPr/>
        </p:nvPicPr>
        <p:blipFill rotWithShape="1">
          <a:blip r:embed="rId3"/>
          <a:srcRect t="2667" b="2351"/>
          <a:stretch/>
        </p:blipFill>
        <p:spPr>
          <a:xfrm>
            <a:off x="0" y="1553227"/>
            <a:ext cx="12192000" cy="4146115"/>
          </a:xfrm>
          <a:prstGeom prst="rect">
            <a:avLst/>
          </a:prstGeom>
        </p:spPr>
      </p:pic>
      <p:sp>
        <p:nvSpPr>
          <p:cNvPr id="8" name="ZoneTexte 7">
            <a:extLst>
              <a:ext uri="{FF2B5EF4-FFF2-40B4-BE49-F238E27FC236}">
                <a16:creationId xmlns:a16="http://schemas.microsoft.com/office/drawing/2014/main" xmlns="" id="{098C4992-E3BC-F340-B445-D50D1E8B4B58}"/>
              </a:ext>
            </a:extLst>
          </p:cNvPr>
          <p:cNvSpPr txBox="1"/>
          <p:nvPr/>
        </p:nvSpPr>
        <p:spPr>
          <a:xfrm>
            <a:off x="1404591" y="1631262"/>
            <a:ext cx="1492716" cy="369332"/>
          </a:xfrm>
          <a:prstGeom prst="rect">
            <a:avLst/>
          </a:prstGeom>
          <a:noFill/>
        </p:spPr>
        <p:txBody>
          <a:bodyPr wrap="none" rtlCol="0">
            <a:spAutoFit/>
          </a:bodyPr>
          <a:lstStyle/>
          <a:p>
            <a:r>
              <a:rPr lang="fr-FR" dirty="0"/>
              <a:t>L3 : UE de BM</a:t>
            </a:r>
          </a:p>
        </p:txBody>
      </p:sp>
      <p:sp>
        <p:nvSpPr>
          <p:cNvPr id="9" name="ZoneTexte 8">
            <a:extLst>
              <a:ext uri="{FF2B5EF4-FFF2-40B4-BE49-F238E27FC236}">
                <a16:creationId xmlns:a16="http://schemas.microsoft.com/office/drawing/2014/main" xmlns="" id="{5ACBDE68-C364-D641-97B8-7691AAACDCD4}"/>
              </a:ext>
            </a:extLst>
          </p:cNvPr>
          <p:cNvSpPr txBox="1"/>
          <p:nvPr/>
        </p:nvSpPr>
        <p:spPr>
          <a:xfrm>
            <a:off x="5158636" y="46956"/>
            <a:ext cx="6986587" cy="769441"/>
          </a:xfrm>
          <a:prstGeom prst="rect">
            <a:avLst/>
          </a:prstGeom>
          <a:noFill/>
        </p:spPr>
        <p:txBody>
          <a:bodyPr wrap="square" rtlCol="0">
            <a:spAutoFit/>
          </a:bodyPr>
          <a:lstStyle/>
          <a:p>
            <a:pPr algn="ctr"/>
            <a:r>
              <a:rPr lang="fr-FR" sz="2200" b="1" dirty="0">
                <a:solidFill>
                  <a:schemeClr val="accent1"/>
                </a:solidFill>
              </a:rPr>
              <a:t>EXEMPLE UE DE NANTES APRÈS UNE APPROCHE PROGRAMME</a:t>
            </a:r>
          </a:p>
        </p:txBody>
      </p:sp>
    </p:spTree>
    <p:extLst>
      <p:ext uri="{BB962C8B-B14F-4D97-AF65-F5344CB8AC3E}">
        <p14:creationId xmlns:p14="http://schemas.microsoft.com/office/powerpoint/2010/main" val="6575362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39349C35-DBF5-174B-9A53-2EB5DA4F13D4}"/>
              </a:ext>
            </a:extLst>
          </p:cNvPr>
          <p:cNvSpPr txBox="1"/>
          <p:nvPr/>
        </p:nvSpPr>
        <p:spPr>
          <a:xfrm>
            <a:off x="1900238" y="6475"/>
            <a:ext cx="3514725" cy="830997"/>
          </a:xfrm>
          <a:prstGeom prst="rect">
            <a:avLst/>
          </a:prstGeom>
          <a:noFill/>
        </p:spPr>
        <p:txBody>
          <a:bodyPr wrap="square" rtlCol="0">
            <a:spAutoFit/>
          </a:bodyPr>
          <a:lstStyle/>
          <a:p>
            <a:pPr algn="ctr"/>
            <a:r>
              <a:rPr lang="fr-FR" sz="1600" b="1" dirty="0"/>
              <a:t>Aide de rédaction des objectifs d’apprentissage visés (OAV) au niveau de l’UE</a:t>
            </a:r>
          </a:p>
        </p:txBody>
      </p:sp>
      <p:sp>
        <p:nvSpPr>
          <p:cNvPr id="3" name="Rectangle 2">
            <a:extLst>
              <a:ext uri="{FF2B5EF4-FFF2-40B4-BE49-F238E27FC236}">
                <a16:creationId xmlns:a16="http://schemas.microsoft.com/office/drawing/2014/main" xmlns="" id="{3E2B7CBE-B07D-2F45-A772-E4EA33096D42}"/>
              </a:ext>
            </a:extLst>
          </p:cNvPr>
          <p:cNvSpPr/>
          <p:nvPr/>
        </p:nvSpPr>
        <p:spPr>
          <a:xfrm>
            <a:off x="1450" y="816397"/>
            <a:ext cx="12190550" cy="152031"/>
          </a:xfrm>
          <a:prstGeom prst="rect">
            <a:avLst/>
          </a:prstGeom>
          <a:gradFill flip="none" rotWithShape="1">
            <a:gsLst>
              <a:gs pos="0">
                <a:srgbClr val="FFC000"/>
              </a:gs>
              <a:gs pos="100000">
                <a:srgbClr val="0062A8"/>
              </a:gs>
              <a:gs pos="90000">
                <a:srgbClr val="0062A8"/>
              </a:gs>
              <a:gs pos="78000">
                <a:srgbClr val="7030A0">
                  <a:alpha val="96000"/>
                </a:srgbClr>
              </a:gs>
              <a:gs pos="65000">
                <a:srgbClr val="FF0000"/>
              </a:gs>
              <a:gs pos="52000">
                <a:srgbClr val="FF0000"/>
              </a:gs>
              <a:gs pos="39000">
                <a:srgbClr val="E47928"/>
              </a:gs>
              <a:gs pos="26000">
                <a:srgbClr val="E47928"/>
              </a:gs>
              <a:gs pos="13000">
                <a:srgbClr val="FFC00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prstClr val="white"/>
              </a:solidFill>
            </a:endParaRPr>
          </a:p>
        </p:txBody>
      </p:sp>
      <p:sp>
        <p:nvSpPr>
          <p:cNvPr id="4" name="ZoneTexte 3">
            <a:extLst>
              <a:ext uri="{FF2B5EF4-FFF2-40B4-BE49-F238E27FC236}">
                <a16:creationId xmlns:a16="http://schemas.microsoft.com/office/drawing/2014/main" xmlns="" id="{24BC093C-BE2D-BF4C-BA61-F80270EDCC7A}"/>
              </a:ext>
            </a:extLst>
          </p:cNvPr>
          <p:cNvSpPr txBox="1"/>
          <p:nvPr/>
        </p:nvSpPr>
        <p:spPr>
          <a:xfrm>
            <a:off x="5919788" y="206529"/>
            <a:ext cx="5367337" cy="430887"/>
          </a:xfrm>
          <a:prstGeom prst="rect">
            <a:avLst/>
          </a:prstGeom>
          <a:noFill/>
        </p:spPr>
        <p:txBody>
          <a:bodyPr wrap="square" rtlCol="0">
            <a:spAutoFit/>
          </a:bodyPr>
          <a:lstStyle/>
          <a:p>
            <a:pPr algn="ctr"/>
            <a:r>
              <a:rPr lang="fr-FR" sz="2200" b="1" dirty="0">
                <a:solidFill>
                  <a:schemeClr val="accent1"/>
                </a:solidFill>
              </a:rPr>
              <a:t>BILAN</a:t>
            </a:r>
          </a:p>
        </p:txBody>
      </p:sp>
      <p:pic>
        <p:nvPicPr>
          <p:cNvPr id="5" name="Image 4">
            <a:extLst>
              <a:ext uri="{FF2B5EF4-FFF2-40B4-BE49-F238E27FC236}">
                <a16:creationId xmlns:a16="http://schemas.microsoft.com/office/drawing/2014/main" xmlns="" id="{C6B3B2F2-9C9A-0548-9BFB-70FA8F380AAA}"/>
              </a:ext>
            </a:extLst>
          </p:cNvPr>
          <p:cNvPicPr>
            <a:picLocks noChangeAspect="1"/>
          </p:cNvPicPr>
          <p:nvPr/>
        </p:nvPicPr>
        <p:blipFill>
          <a:blip r:embed="rId2"/>
          <a:stretch>
            <a:fillRect/>
          </a:stretch>
        </p:blipFill>
        <p:spPr>
          <a:xfrm>
            <a:off x="0" y="36584"/>
            <a:ext cx="1900238" cy="770779"/>
          </a:xfrm>
          <a:prstGeom prst="rect">
            <a:avLst/>
          </a:prstGeom>
        </p:spPr>
      </p:pic>
      <p:sp>
        <p:nvSpPr>
          <p:cNvPr id="6" name="ZoneTexte 5">
            <a:extLst>
              <a:ext uri="{FF2B5EF4-FFF2-40B4-BE49-F238E27FC236}">
                <a16:creationId xmlns:a16="http://schemas.microsoft.com/office/drawing/2014/main" xmlns="" id="{7D651743-DAE6-2B4F-A76C-BF9AFB609A07}"/>
              </a:ext>
            </a:extLst>
          </p:cNvPr>
          <p:cNvSpPr txBox="1"/>
          <p:nvPr/>
        </p:nvSpPr>
        <p:spPr>
          <a:xfrm>
            <a:off x="230541" y="1137530"/>
            <a:ext cx="11732368" cy="5632311"/>
          </a:xfrm>
          <a:prstGeom prst="rect">
            <a:avLst/>
          </a:prstGeom>
          <a:noFill/>
        </p:spPr>
        <p:txBody>
          <a:bodyPr wrap="square" rtlCol="0">
            <a:spAutoFit/>
          </a:bodyPr>
          <a:lstStyle/>
          <a:p>
            <a:pPr marL="342900" indent="-342900">
              <a:spcAft>
                <a:spcPts val="1200"/>
              </a:spcAft>
              <a:buFont typeface="Wingdings" pitchFamily="2" charset="2"/>
              <a:buChar char="q"/>
            </a:pPr>
            <a:r>
              <a:rPr lang="fr-FR" sz="2000" b="1" dirty="0"/>
              <a:t> FORMULER DES OAV REVIENT À METTRE EN PLACE UN « CONTRAT PÉDAGOGIQUE » LISIBLE AVEC L’ÉTUDIANT (PASSER DE L’IMPLICITE À L’EXPLICITE)</a:t>
            </a:r>
          </a:p>
          <a:p>
            <a:pPr marL="285750" indent="-285750">
              <a:buFont typeface="Wingdings" pitchFamily="2" charset="2"/>
              <a:buChar char="ü"/>
            </a:pPr>
            <a:r>
              <a:rPr lang="fr-FR" sz="2000" dirty="0"/>
              <a:t>Sur </a:t>
            </a:r>
            <a:r>
              <a:rPr lang="fr-FR" sz="2000" dirty="0">
                <a:solidFill>
                  <a:srgbClr val="C00000"/>
                </a:solidFill>
              </a:rPr>
              <a:t>ses</a:t>
            </a:r>
            <a:r>
              <a:rPr lang="fr-FR" sz="2000" dirty="0"/>
              <a:t> objectifs d’apprentissage</a:t>
            </a:r>
          </a:p>
          <a:p>
            <a:pPr marL="285750" indent="-285750">
              <a:buFont typeface="Wingdings" pitchFamily="2" charset="2"/>
              <a:buChar char="ü"/>
            </a:pPr>
            <a:r>
              <a:rPr lang="fr-FR" sz="2000" dirty="0"/>
              <a:t>Sur les moyens mis en œuvre pour lui permettre d’atteindre les objectifs</a:t>
            </a:r>
          </a:p>
          <a:p>
            <a:pPr marL="285750" indent="-285750">
              <a:buFont typeface="Wingdings" pitchFamily="2" charset="2"/>
              <a:buChar char="ü"/>
            </a:pPr>
            <a:r>
              <a:rPr lang="fr-FR" sz="2000" dirty="0"/>
              <a:t>Sur ce qui sera évalué à l’issue de la période d’apprentissage</a:t>
            </a:r>
          </a:p>
          <a:p>
            <a:pPr marL="285750" indent="-285750">
              <a:buFont typeface="Wingdings" pitchFamily="2" charset="2"/>
              <a:buChar char="ü"/>
            </a:pPr>
            <a:endParaRPr lang="fr-FR" sz="2000" dirty="0"/>
          </a:p>
          <a:p>
            <a:pPr marL="342900" indent="-342900">
              <a:spcAft>
                <a:spcPts val="1200"/>
              </a:spcAft>
              <a:buFont typeface="Wingdings" pitchFamily="2" charset="2"/>
              <a:buChar char="q"/>
            </a:pPr>
            <a:r>
              <a:rPr lang="fr-FR" sz="2000" b="1" dirty="0"/>
              <a:t>FORMULER LES OAV NE LIMITE PAS LA LIBERTÉ PÉDAGOGIQUE DANS LES CONTENUS ET LES PRATIQUES PÉDAGOGIQUES</a:t>
            </a:r>
          </a:p>
          <a:p>
            <a:pPr marL="285750" indent="-285750">
              <a:buFont typeface="Wingdings" pitchFamily="2" charset="2"/>
              <a:buChar char="ü"/>
            </a:pPr>
            <a:r>
              <a:rPr lang="fr-FR" sz="2000" dirty="0"/>
              <a:t>Les supports/activités pédagogiques sont libres tant qu’ils contribuent à atteindre les OAV.</a:t>
            </a:r>
          </a:p>
          <a:p>
            <a:pPr marL="285750" indent="-285750">
              <a:buFont typeface="Wingdings" pitchFamily="2" charset="2"/>
              <a:buChar char="ü"/>
            </a:pPr>
            <a:r>
              <a:rPr lang="fr-FR" sz="2000" dirty="0"/>
              <a:t>La coexistence de méthodes pédagogiques distinctes est possible tant qu’elles visent les mêmes OAV.</a:t>
            </a:r>
          </a:p>
          <a:p>
            <a:pPr marL="285750" indent="-285750">
              <a:buFont typeface="Wingdings" pitchFamily="2" charset="2"/>
              <a:buChar char="ü"/>
            </a:pPr>
            <a:r>
              <a:rPr lang="fr-FR" sz="2000" dirty="0"/>
              <a:t>Le « non essentiel » a toujours sa place: un cours d’amphi par exemple peut aller au delà des AOV mais l’étudiant est en mesure d’identifier ce qu’on attend de lui (important notamment pour la population de nos étudiants qui ne hiérarchisent pas spontanément ce qui relève du concept fondamental à savoir manier, de la méthodologie à utiliser, de l’illustration, du détail anecdotique...).</a:t>
            </a:r>
          </a:p>
          <a:p>
            <a:pPr marL="285750" indent="-285750">
              <a:buFont typeface="Wingdings" pitchFamily="2" charset="2"/>
              <a:buChar char="ü"/>
            </a:pPr>
            <a:endParaRPr lang="fr-FR" sz="2000" dirty="0"/>
          </a:p>
          <a:p>
            <a:pPr marL="342900" indent="-342900">
              <a:spcAft>
                <a:spcPts val="1200"/>
              </a:spcAft>
              <a:buFont typeface="Wingdings" pitchFamily="2" charset="2"/>
              <a:buChar char="q"/>
            </a:pPr>
            <a:r>
              <a:rPr lang="fr-FR" sz="2000" b="1" dirty="0"/>
              <a:t>FORMULER LES OAV DES UE PERMET DE VÉRIFIER QUE LES OAV DES NIVEAUX SUPÉRIEURS (BLOC DE CONNAISSANCE/COMPÉTENCE, ANNÉE, DIPLÔME) VONT ÊTRE ATTEINTS</a:t>
            </a:r>
          </a:p>
        </p:txBody>
      </p:sp>
    </p:spTree>
    <p:extLst>
      <p:ext uri="{BB962C8B-B14F-4D97-AF65-F5344CB8AC3E}">
        <p14:creationId xmlns:p14="http://schemas.microsoft.com/office/powerpoint/2010/main" val="1134033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767A2507-1FDE-6B4B-8EEE-A2E723B779C9}"/>
              </a:ext>
            </a:extLst>
          </p:cNvPr>
          <p:cNvSpPr/>
          <p:nvPr/>
        </p:nvSpPr>
        <p:spPr>
          <a:xfrm>
            <a:off x="1450" y="816397"/>
            <a:ext cx="12190550" cy="152031"/>
          </a:xfrm>
          <a:prstGeom prst="rect">
            <a:avLst/>
          </a:prstGeom>
          <a:gradFill flip="none" rotWithShape="1">
            <a:gsLst>
              <a:gs pos="0">
                <a:srgbClr val="FFC000"/>
              </a:gs>
              <a:gs pos="100000">
                <a:srgbClr val="0062A8"/>
              </a:gs>
              <a:gs pos="90000">
                <a:srgbClr val="0062A8"/>
              </a:gs>
              <a:gs pos="78000">
                <a:srgbClr val="7030A0">
                  <a:alpha val="96000"/>
                </a:srgbClr>
              </a:gs>
              <a:gs pos="65000">
                <a:srgbClr val="FF0000"/>
              </a:gs>
              <a:gs pos="52000">
                <a:srgbClr val="FF0000"/>
              </a:gs>
              <a:gs pos="39000">
                <a:srgbClr val="E47928"/>
              </a:gs>
              <a:gs pos="26000">
                <a:srgbClr val="E47928"/>
              </a:gs>
              <a:gs pos="13000">
                <a:srgbClr val="FFC00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prstClr val="white"/>
              </a:solidFill>
            </a:endParaRPr>
          </a:p>
        </p:txBody>
      </p:sp>
      <p:sp>
        <p:nvSpPr>
          <p:cNvPr id="6" name="ZoneTexte 5">
            <a:extLst>
              <a:ext uri="{FF2B5EF4-FFF2-40B4-BE49-F238E27FC236}">
                <a16:creationId xmlns:a16="http://schemas.microsoft.com/office/drawing/2014/main" xmlns="" id="{F03BEAB9-7360-3048-A9E4-E0F8BB43B848}"/>
              </a:ext>
            </a:extLst>
          </p:cNvPr>
          <p:cNvSpPr txBox="1"/>
          <p:nvPr/>
        </p:nvSpPr>
        <p:spPr>
          <a:xfrm>
            <a:off x="5318930" y="200965"/>
            <a:ext cx="6873070" cy="430887"/>
          </a:xfrm>
          <a:prstGeom prst="rect">
            <a:avLst/>
          </a:prstGeom>
          <a:noFill/>
        </p:spPr>
        <p:txBody>
          <a:bodyPr wrap="square" rtlCol="0">
            <a:spAutoFit/>
          </a:bodyPr>
          <a:lstStyle/>
          <a:p>
            <a:pPr algn="ctr"/>
            <a:r>
              <a:rPr lang="fr-FR" sz="2200" b="1" dirty="0">
                <a:solidFill>
                  <a:schemeClr val="accent1"/>
                </a:solidFill>
              </a:rPr>
              <a:t>DÉFINITION DES COMPÉTENCES DU LICENCIÉ SDV</a:t>
            </a:r>
            <a:endParaRPr lang="fr-FR" sz="2200" dirty="0"/>
          </a:p>
        </p:txBody>
      </p:sp>
      <p:pic>
        <p:nvPicPr>
          <p:cNvPr id="7" name="Image 6">
            <a:extLst>
              <a:ext uri="{FF2B5EF4-FFF2-40B4-BE49-F238E27FC236}">
                <a16:creationId xmlns:a16="http://schemas.microsoft.com/office/drawing/2014/main" xmlns="" id="{9D921CB3-BE52-CC4B-8305-B82EB2399A45}"/>
              </a:ext>
            </a:extLst>
          </p:cNvPr>
          <p:cNvPicPr>
            <a:picLocks noChangeAspect="1"/>
          </p:cNvPicPr>
          <p:nvPr/>
        </p:nvPicPr>
        <p:blipFill>
          <a:blip r:embed="rId2"/>
          <a:stretch>
            <a:fillRect/>
          </a:stretch>
        </p:blipFill>
        <p:spPr>
          <a:xfrm>
            <a:off x="0" y="46529"/>
            <a:ext cx="1900238" cy="770779"/>
          </a:xfrm>
          <a:prstGeom prst="rect">
            <a:avLst/>
          </a:prstGeom>
        </p:spPr>
      </p:pic>
      <p:sp>
        <p:nvSpPr>
          <p:cNvPr id="8" name="Rectangle 7">
            <a:extLst>
              <a:ext uri="{FF2B5EF4-FFF2-40B4-BE49-F238E27FC236}">
                <a16:creationId xmlns:a16="http://schemas.microsoft.com/office/drawing/2014/main" xmlns="" id="{AA966B97-74B2-0241-9BA1-4F47C2517BAC}"/>
              </a:ext>
            </a:extLst>
          </p:cNvPr>
          <p:cNvSpPr/>
          <p:nvPr/>
        </p:nvSpPr>
        <p:spPr>
          <a:xfrm>
            <a:off x="325676" y="1152973"/>
            <a:ext cx="11611628" cy="1477328"/>
          </a:xfrm>
          <a:prstGeom prst="rect">
            <a:avLst/>
          </a:prstGeom>
        </p:spPr>
        <p:txBody>
          <a:bodyPr wrap="square">
            <a:spAutoFit/>
          </a:bodyPr>
          <a:lstStyle/>
          <a:p>
            <a:pPr marL="285750" indent="-285750">
              <a:lnSpc>
                <a:spcPct val="150000"/>
              </a:lnSpc>
              <a:buFont typeface="Wingdings" pitchFamily="2" charset="2"/>
              <a:buChar char="§"/>
            </a:pPr>
            <a:r>
              <a:rPr lang="fr-FR" sz="2000" dirty="0"/>
              <a:t>Une définition de la « compétence » selon J. tardif 2006 </a:t>
            </a:r>
            <a:r>
              <a:rPr lang="fr-FR" sz="2000" dirty="0" smtClean="0"/>
              <a:t>:  </a:t>
            </a:r>
            <a:r>
              <a:rPr lang="fr-FR" sz="2000" b="1" i="1" dirty="0">
                <a:solidFill>
                  <a:schemeClr val="accent5">
                    <a:lumMod val="75000"/>
                  </a:schemeClr>
                </a:solidFill>
              </a:rPr>
              <a:t>Savoir agir complexe </a:t>
            </a:r>
            <a:r>
              <a:rPr lang="fr-FR" sz="2000" i="1" dirty="0"/>
              <a:t>prenant appui sur la mobilisation et la combinaison d’une variété de </a:t>
            </a:r>
            <a:r>
              <a:rPr lang="fr-FR" sz="2000" b="1" i="1" dirty="0">
                <a:solidFill>
                  <a:srgbClr val="528E84"/>
                </a:solidFill>
              </a:rPr>
              <a:t>ressources internes</a:t>
            </a:r>
            <a:r>
              <a:rPr lang="fr-FR" sz="2000" b="1" i="1" dirty="0">
                <a:solidFill>
                  <a:srgbClr val="986B7A"/>
                </a:solidFill>
              </a:rPr>
              <a:t> </a:t>
            </a:r>
            <a:r>
              <a:rPr lang="fr-FR" sz="2000" i="1" dirty="0"/>
              <a:t>et de </a:t>
            </a:r>
            <a:r>
              <a:rPr lang="fr-FR" sz="2000" b="1" i="1" dirty="0">
                <a:solidFill>
                  <a:srgbClr val="7030A0"/>
                </a:solidFill>
              </a:rPr>
              <a:t>ressources externes </a:t>
            </a:r>
            <a:r>
              <a:rPr lang="fr-FR" sz="2000" i="1" dirty="0"/>
              <a:t>à l’intérieur d’une </a:t>
            </a:r>
            <a:r>
              <a:rPr lang="fr-FR" sz="2000" b="1" i="1" dirty="0">
                <a:solidFill>
                  <a:srgbClr val="A74A7E"/>
                </a:solidFill>
              </a:rPr>
              <a:t>famille de situations</a:t>
            </a:r>
          </a:p>
        </p:txBody>
      </p:sp>
      <p:grpSp>
        <p:nvGrpSpPr>
          <p:cNvPr id="19" name="Groupe 18">
            <a:extLst>
              <a:ext uri="{FF2B5EF4-FFF2-40B4-BE49-F238E27FC236}">
                <a16:creationId xmlns:a16="http://schemas.microsoft.com/office/drawing/2014/main" xmlns="" id="{B84D3759-8AA4-BE4B-95CD-6EF8978E0747}"/>
              </a:ext>
            </a:extLst>
          </p:cNvPr>
          <p:cNvGrpSpPr/>
          <p:nvPr/>
        </p:nvGrpSpPr>
        <p:grpSpPr>
          <a:xfrm>
            <a:off x="2703871" y="2854174"/>
            <a:ext cx="8982912" cy="1105200"/>
            <a:chOff x="114543" y="1453441"/>
            <a:chExt cx="8982912" cy="1105200"/>
          </a:xfrm>
        </p:grpSpPr>
        <p:sp>
          <p:nvSpPr>
            <p:cNvPr id="20" name="Bulle rectangulaire à coins arrondis 19">
              <a:extLst>
                <a:ext uri="{FF2B5EF4-FFF2-40B4-BE49-F238E27FC236}">
                  <a16:creationId xmlns:a16="http://schemas.microsoft.com/office/drawing/2014/main" xmlns="" id="{B167D45F-2CA0-DD43-AE9F-3D0FD91C2624}"/>
                </a:ext>
              </a:extLst>
            </p:cNvPr>
            <p:cNvSpPr/>
            <p:nvPr/>
          </p:nvSpPr>
          <p:spPr>
            <a:xfrm>
              <a:off x="114543" y="1453441"/>
              <a:ext cx="4423437" cy="1105200"/>
            </a:xfrm>
            <a:prstGeom prst="wedgeRoundRectCallout">
              <a:avLst>
                <a:gd name="adj1" fmla="val 38170"/>
                <a:gd name="adj2" fmla="val -117019"/>
                <a:gd name="adj3" fmla="val 16667"/>
              </a:avLst>
            </a:prstGeom>
            <a:solidFill>
              <a:srgbClr val="528E84"/>
            </a:solidFill>
            <a:ln w="25400" cap="flat" cmpd="sng" algn="ctr">
              <a:noFill/>
              <a:prstDash val="solid"/>
            </a:ln>
            <a:effectLst/>
          </p:spPr>
          <p:txBody>
            <a:bodyPr rtlCol="0" anchor="t" anchorCtr="0"/>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fr-FR" b="1" i="0" u="none" strike="noStrike" kern="0" cap="none" spc="0" normalizeH="0" baseline="0" noProof="0" dirty="0">
                  <a:ln>
                    <a:noFill/>
                  </a:ln>
                  <a:solidFill>
                    <a:prstClr val="white"/>
                  </a:solidFill>
                  <a:effectLst/>
                  <a:uLnTx/>
                  <a:uFillTx/>
                  <a:latin typeface="Calibri"/>
                  <a:ea typeface="+mn-ea"/>
                  <a:cs typeface="+mn-cs"/>
                </a:rPr>
                <a:t>RESSOURCES INTERNES =</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fr-FR" b="1" i="0" u="none" strike="noStrike" kern="0" cap="none" spc="0" normalizeH="0" baseline="0" noProof="0" dirty="0">
                  <a:ln>
                    <a:noFill/>
                  </a:ln>
                  <a:solidFill>
                    <a:prstClr val="white"/>
                  </a:solidFill>
                  <a:effectLst/>
                  <a:uLnTx/>
                  <a:uFillTx/>
                  <a:latin typeface="Calibri"/>
                  <a:ea typeface="+mn-ea"/>
                  <a:cs typeface="+mn-cs"/>
                </a:rPr>
                <a:t>Savoirs + savoir-faire + savoir-être.</a:t>
              </a:r>
              <a:endParaRPr kumimoji="0" lang="fr-FR" b="1" i="0" u="sng" strike="noStrike" kern="0" cap="none" spc="0" normalizeH="0" baseline="0" noProof="0" dirty="0">
                <a:ln>
                  <a:noFill/>
                </a:ln>
                <a:solidFill>
                  <a:prstClr val="white"/>
                </a:solidFill>
                <a:effectLst/>
                <a:uLnTx/>
                <a:uFillTx/>
                <a:latin typeface="Calibri"/>
                <a:ea typeface="+mn-ea"/>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fr-FR" b="1" i="0" u="sng" strike="noStrike" kern="0" cap="none" spc="0" normalizeH="0" baseline="0" noProof="0" dirty="0">
                  <a:ln>
                    <a:noFill/>
                  </a:ln>
                  <a:solidFill>
                    <a:prstClr val="white"/>
                  </a:solidFill>
                  <a:effectLst/>
                  <a:uLnTx/>
                  <a:uFillTx/>
                  <a:latin typeface="Calibri"/>
                  <a:ea typeface="+mn-ea"/>
                  <a:cs typeface="+mn-cs"/>
                </a:rPr>
                <a:t>= </a:t>
              </a:r>
              <a:r>
                <a:rPr kumimoji="0" lang="fr-FR" b="1" i="0" u="sng" strike="noStrike" kern="0" cap="none" spc="0" normalizeH="0" baseline="0" noProof="0" dirty="0" smtClean="0">
                  <a:ln>
                    <a:noFill/>
                  </a:ln>
                  <a:solidFill>
                    <a:prstClr val="white"/>
                  </a:solidFill>
                  <a:effectLst/>
                  <a:uLnTx/>
                  <a:uFillTx/>
                  <a:latin typeface="Calibri"/>
                  <a:ea typeface="+mn-ea"/>
                  <a:cs typeface="+mn-cs"/>
                </a:rPr>
                <a:t>CAPACITÉS</a:t>
              </a:r>
              <a:r>
                <a:rPr kumimoji="0" lang="fr-FR" b="1" i="0" u="sng" strike="noStrike" kern="0" cap="none" spc="0" normalizeH="0" noProof="0" dirty="0" smtClean="0">
                  <a:ln>
                    <a:noFill/>
                  </a:ln>
                  <a:solidFill>
                    <a:prstClr val="white"/>
                  </a:solidFill>
                  <a:effectLst/>
                  <a:uLnTx/>
                  <a:uFillTx/>
                  <a:latin typeface="Calibri"/>
                  <a:ea typeface="+mn-ea"/>
                  <a:cs typeface="+mn-cs"/>
                </a:rPr>
                <a:t> = ÉLÉMENTS DE COMPÉTENCE</a:t>
              </a:r>
              <a:endParaRPr kumimoji="0" lang="fr-FR" b="1" i="0" u="sng" strike="noStrike" kern="0" cap="none" spc="0" normalizeH="0" baseline="0" noProof="0" dirty="0">
                <a:ln>
                  <a:noFill/>
                </a:ln>
                <a:solidFill>
                  <a:prstClr val="white"/>
                </a:solidFill>
                <a:effectLst/>
                <a:uLnTx/>
                <a:uFillTx/>
                <a:latin typeface="Calibri"/>
                <a:ea typeface="+mn-ea"/>
                <a:cs typeface="+mn-cs"/>
              </a:endParaRPr>
            </a:p>
          </p:txBody>
        </p:sp>
        <p:sp>
          <p:nvSpPr>
            <p:cNvPr id="23" name="Bulle rectangulaire à coins arrondis 22">
              <a:extLst>
                <a:ext uri="{FF2B5EF4-FFF2-40B4-BE49-F238E27FC236}">
                  <a16:creationId xmlns:a16="http://schemas.microsoft.com/office/drawing/2014/main" xmlns="" id="{68E42B30-C9B2-E649-BB7C-D174C8A19682}"/>
                </a:ext>
              </a:extLst>
            </p:cNvPr>
            <p:cNvSpPr/>
            <p:nvPr/>
          </p:nvSpPr>
          <p:spPr>
            <a:xfrm>
              <a:off x="4627425" y="1453441"/>
              <a:ext cx="4470030" cy="1105200"/>
            </a:xfrm>
            <a:prstGeom prst="wedgeRoundRectCallout">
              <a:avLst>
                <a:gd name="adj1" fmla="val -7989"/>
                <a:gd name="adj2" fmla="val -117944"/>
                <a:gd name="adj3" fmla="val 16667"/>
              </a:avLst>
            </a:prstGeom>
            <a:solidFill>
              <a:srgbClr val="373545">
                <a:lumMod val="60000"/>
                <a:lumOff val="40000"/>
              </a:srgbClr>
            </a:solidFill>
            <a:ln w="25400" cap="flat" cmpd="sng" algn="ctr">
              <a:noFill/>
              <a:prstDash val="solid"/>
            </a:ln>
            <a:effectLst/>
          </p:spPr>
          <p:txBody>
            <a:bodyPr rtlCol="0" anchor="t" anchorCtr="0"/>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fr-FR" b="1" i="0" u="none" strike="noStrike" kern="0" cap="none" spc="0" normalizeH="0" baseline="0" noProof="0" dirty="0">
                  <a:ln>
                    <a:noFill/>
                  </a:ln>
                  <a:solidFill>
                    <a:prstClr val="white"/>
                  </a:solidFill>
                  <a:effectLst/>
                  <a:uLnTx/>
                  <a:uFillTx/>
                  <a:latin typeface="Calibri"/>
                  <a:ea typeface="+mn-ea"/>
                  <a:cs typeface="+mn-cs"/>
                </a:rPr>
                <a:t>RESSOURCES EXTERNES =</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fr-FR" b="1" i="0" u="none" strike="noStrike" kern="0" cap="none" spc="0" normalizeH="0" baseline="0" noProof="0" dirty="0">
                  <a:ln>
                    <a:noFill/>
                  </a:ln>
                  <a:solidFill>
                    <a:prstClr val="white"/>
                  </a:solidFill>
                  <a:effectLst/>
                  <a:uLnTx/>
                  <a:uFillTx/>
                  <a:latin typeface="Calibri"/>
                  <a:ea typeface="+mn-ea"/>
                  <a:cs typeface="+mn-cs"/>
                </a:rPr>
                <a:t>Banques de données, documents,   outils,   machines, humains impliqués... </a:t>
              </a:r>
              <a:r>
                <a:rPr kumimoji="0" lang="fr-FR" b="1" i="0" u="none" strike="noStrike" kern="0" cap="none" spc="0" normalizeH="0" baseline="0" noProof="0" dirty="0" smtClean="0">
                  <a:ln>
                    <a:noFill/>
                  </a:ln>
                  <a:solidFill>
                    <a:prstClr val="white"/>
                  </a:solidFill>
                  <a:effectLst/>
                  <a:uLnTx/>
                  <a:uFillTx/>
                  <a:latin typeface="Calibri"/>
                  <a:ea typeface="+mn-ea"/>
                  <a:cs typeface="+mn-cs"/>
                </a:rPr>
                <a:t>&lt;&lt;</a:t>
              </a:r>
              <a:endParaRPr kumimoji="0" lang="fr-FR" b="1" i="1" u="none" strike="noStrike" kern="0" cap="none" spc="0" normalizeH="0" baseline="0" noProof="0" dirty="0">
                <a:ln>
                  <a:noFill/>
                </a:ln>
                <a:solidFill>
                  <a:prstClr val="white"/>
                </a:solidFill>
                <a:effectLst/>
                <a:uLnTx/>
                <a:uFillTx/>
                <a:latin typeface="Calibri"/>
                <a:ea typeface="+mn-ea"/>
                <a:cs typeface="+mn-cs"/>
              </a:endParaRPr>
            </a:p>
          </p:txBody>
        </p:sp>
      </p:grpSp>
      <p:graphicFrame>
        <p:nvGraphicFramePr>
          <p:cNvPr id="24" name="Tableau 23">
            <a:extLst>
              <a:ext uri="{FF2B5EF4-FFF2-40B4-BE49-F238E27FC236}">
                <a16:creationId xmlns:a16="http://schemas.microsoft.com/office/drawing/2014/main" xmlns="" id="{1793984D-8F96-6045-9ECF-D17A31B79478}"/>
              </a:ext>
            </a:extLst>
          </p:cNvPr>
          <p:cNvGraphicFramePr>
            <a:graphicFrameLocks noGrp="1"/>
          </p:cNvGraphicFramePr>
          <p:nvPr>
            <p:extLst>
              <p:ext uri="{D42A27DB-BD31-4B8C-83A1-F6EECF244321}">
                <p14:modId xmlns:p14="http://schemas.microsoft.com/office/powerpoint/2010/main" val="575500828"/>
              </p:ext>
            </p:extLst>
          </p:nvPr>
        </p:nvGraphicFramePr>
        <p:xfrm>
          <a:off x="576196" y="4326193"/>
          <a:ext cx="11110587" cy="2042723"/>
        </p:xfrm>
        <a:graphic>
          <a:graphicData uri="http://schemas.openxmlformats.org/drawingml/2006/table">
            <a:tbl>
              <a:tblPr firstRow="1" bandRow="1">
                <a:tableStyleId>{5C22544A-7EE6-4342-B048-85BDC9FD1C3A}</a:tableStyleId>
              </a:tblPr>
              <a:tblGrid>
                <a:gridCol w="5223354">
                  <a:extLst>
                    <a:ext uri="{9D8B030D-6E8A-4147-A177-3AD203B41FA5}">
                      <a16:colId xmlns:a16="http://schemas.microsoft.com/office/drawing/2014/main" xmlns="" val="1958810891"/>
                    </a:ext>
                  </a:extLst>
                </a:gridCol>
                <a:gridCol w="2830882">
                  <a:extLst>
                    <a:ext uri="{9D8B030D-6E8A-4147-A177-3AD203B41FA5}">
                      <a16:colId xmlns:a16="http://schemas.microsoft.com/office/drawing/2014/main" xmlns="" val="1759167213"/>
                    </a:ext>
                  </a:extLst>
                </a:gridCol>
                <a:gridCol w="3056351">
                  <a:extLst>
                    <a:ext uri="{9D8B030D-6E8A-4147-A177-3AD203B41FA5}">
                      <a16:colId xmlns:a16="http://schemas.microsoft.com/office/drawing/2014/main" xmlns="" val="1633883908"/>
                    </a:ext>
                  </a:extLst>
                </a:gridCol>
              </a:tblGrid>
              <a:tr h="375097">
                <a:tc gridSpan="3">
                  <a:txBody>
                    <a:bodyPr/>
                    <a:lstStyle/>
                    <a:p>
                      <a:pPr algn="ctr"/>
                      <a:r>
                        <a:rPr lang="fr-FR" dirty="0"/>
                        <a:t>COMPÉTENCES DE LA LICENCE SDV (NON DÉFINITIF; AMÉLIORABLE)</a:t>
                      </a:r>
                    </a:p>
                  </a:txBody>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xmlns="" val="2498627599"/>
                  </a:ext>
                </a:extLst>
              </a:tr>
              <a:tr h="1667626">
                <a:tc>
                  <a:txBody>
                    <a:bodyPr/>
                    <a:lstStyle/>
                    <a:p>
                      <a:r>
                        <a:rPr lang="fr-FR" sz="1800" b="1" kern="1200" dirty="0">
                          <a:solidFill>
                            <a:srgbClr val="C00000"/>
                          </a:solidFill>
                          <a:effectLst/>
                          <a:latin typeface="+mn-lt"/>
                          <a:ea typeface="+mn-ea"/>
                          <a:cs typeface="+mn-cs"/>
                        </a:rPr>
                        <a:t>DISCIPLINAIRE : </a:t>
                      </a:r>
                    </a:p>
                    <a:p>
                      <a:r>
                        <a:rPr lang="fr-FR" sz="1800" b="1" kern="1200" dirty="0">
                          <a:solidFill>
                            <a:schemeClr val="dk1"/>
                          </a:solidFill>
                          <a:effectLst/>
                          <a:latin typeface="+mn-lt"/>
                          <a:ea typeface="+mn-ea"/>
                          <a:cs typeface="+mn-cs"/>
                        </a:rPr>
                        <a:t>Mobiliser des savoirs scientifiques disciplinaires et transdisciplinaires pour se questionner, mettre en œuvre une démarche scientifique, recueillir des données, les analyser, les interpréter et les présenter. </a:t>
                      </a:r>
                      <a:endParaRPr lang="fr-FR" dirty="0"/>
                    </a:p>
                  </a:txBody>
                  <a:tcPr/>
                </a:tc>
                <a:tc>
                  <a:txBody>
                    <a:bodyPr/>
                    <a:lstStyle/>
                    <a:p>
                      <a:r>
                        <a:rPr lang="fr-FR" sz="1800" b="1" kern="1200" dirty="0">
                          <a:solidFill>
                            <a:srgbClr val="C00000"/>
                          </a:solidFill>
                          <a:effectLst/>
                          <a:latin typeface="+mn-lt"/>
                          <a:ea typeface="+mn-ea"/>
                          <a:cs typeface="+mn-cs"/>
                        </a:rPr>
                        <a:t>TRANSVERSALE : </a:t>
                      </a:r>
                    </a:p>
                    <a:p>
                      <a:r>
                        <a:rPr lang="fr-FR" sz="1800" b="1" kern="1200" dirty="0">
                          <a:solidFill>
                            <a:schemeClr val="dk1"/>
                          </a:solidFill>
                          <a:effectLst/>
                          <a:latin typeface="+mn-lt"/>
                          <a:ea typeface="+mn-ea"/>
                          <a:cs typeface="+mn-cs"/>
                        </a:rPr>
                        <a:t>Élaborer, communiquer et collaborer autour de projets. </a:t>
                      </a:r>
                      <a:endParaRPr lang="fr-FR" b="1" dirty="0"/>
                    </a:p>
                  </a:txBody>
                  <a:tcPr/>
                </a:tc>
                <a:tc>
                  <a:txBody>
                    <a:bodyPr/>
                    <a:lstStyle/>
                    <a:p>
                      <a:r>
                        <a:rPr lang="fr-FR" b="1" dirty="0">
                          <a:solidFill>
                            <a:srgbClr val="C00000"/>
                          </a:solidFill>
                        </a:rPr>
                        <a:t>PRÉ-PRO : </a:t>
                      </a:r>
                    </a:p>
                    <a:p>
                      <a:r>
                        <a:rPr lang="fr-FR" sz="1800" b="1" kern="1200" dirty="0">
                          <a:solidFill>
                            <a:schemeClr val="dk1"/>
                          </a:solidFill>
                          <a:effectLst/>
                          <a:latin typeface="+mn-lt"/>
                          <a:ea typeface="+mn-ea"/>
                          <a:cs typeface="+mn-cs"/>
                        </a:rPr>
                        <a:t>Développer un projet de poursuite d’étude ou d’insertion professionnelle.</a:t>
                      </a:r>
                      <a:r>
                        <a:rPr lang="fr-FR" b="1" dirty="0">
                          <a:effectLst/>
                        </a:rPr>
                        <a:t> </a:t>
                      </a:r>
                      <a:endParaRPr lang="fr-FR" b="1" dirty="0"/>
                    </a:p>
                  </a:txBody>
                  <a:tcPr/>
                </a:tc>
                <a:extLst>
                  <a:ext uri="{0D108BD9-81ED-4DB2-BD59-A6C34878D82A}">
                    <a16:rowId xmlns:a16="http://schemas.microsoft.com/office/drawing/2014/main" xmlns="" val="3359361699"/>
                  </a:ext>
                </a:extLst>
              </a:tr>
            </a:tbl>
          </a:graphicData>
        </a:graphic>
      </p:graphicFrame>
      <p:sp>
        <p:nvSpPr>
          <p:cNvPr id="25" name="ZoneTexte 24">
            <a:extLst>
              <a:ext uri="{FF2B5EF4-FFF2-40B4-BE49-F238E27FC236}">
                <a16:creationId xmlns:a16="http://schemas.microsoft.com/office/drawing/2014/main" xmlns="" id="{208E9E63-EFBA-9B49-B362-71C45D3FA3D0}"/>
              </a:ext>
            </a:extLst>
          </p:cNvPr>
          <p:cNvSpPr txBox="1"/>
          <p:nvPr/>
        </p:nvSpPr>
        <p:spPr>
          <a:xfrm>
            <a:off x="1900238" y="147750"/>
            <a:ext cx="3514725" cy="584775"/>
          </a:xfrm>
          <a:prstGeom prst="rect">
            <a:avLst/>
          </a:prstGeom>
          <a:noFill/>
        </p:spPr>
        <p:txBody>
          <a:bodyPr wrap="square" rtlCol="0">
            <a:spAutoFit/>
          </a:bodyPr>
          <a:lstStyle/>
          <a:p>
            <a:pPr algn="ctr"/>
            <a:r>
              <a:rPr lang="fr-FR" sz="1600" b="1" dirty="0"/>
              <a:t>Point sur le travail de structuration de la Licence SDV</a:t>
            </a:r>
          </a:p>
        </p:txBody>
      </p:sp>
    </p:spTree>
    <p:extLst>
      <p:ext uri="{BB962C8B-B14F-4D97-AF65-F5344CB8AC3E}">
        <p14:creationId xmlns:p14="http://schemas.microsoft.com/office/powerpoint/2010/main" val="3975249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40A225F8-E549-A645-B301-27B17BDD809E}"/>
              </a:ext>
            </a:extLst>
          </p:cNvPr>
          <p:cNvSpPr/>
          <p:nvPr/>
        </p:nvSpPr>
        <p:spPr>
          <a:xfrm>
            <a:off x="1450" y="816397"/>
            <a:ext cx="12190550" cy="152031"/>
          </a:xfrm>
          <a:prstGeom prst="rect">
            <a:avLst/>
          </a:prstGeom>
          <a:gradFill flip="none" rotWithShape="1">
            <a:gsLst>
              <a:gs pos="0">
                <a:srgbClr val="FFC000"/>
              </a:gs>
              <a:gs pos="100000">
                <a:srgbClr val="0062A8"/>
              </a:gs>
              <a:gs pos="90000">
                <a:srgbClr val="0062A8"/>
              </a:gs>
              <a:gs pos="78000">
                <a:srgbClr val="7030A0">
                  <a:alpha val="96000"/>
                </a:srgbClr>
              </a:gs>
              <a:gs pos="65000">
                <a:srgbClr val="FF0000"/>
              </a:gs>
              <a:gs pos="52000">
                <a:srgbClr val="FF0000"/>
              </a:gs>
              <a:gs pos="39000">
                <a:srgbClr val="E47928"/>
              </a:gs>
              <a:gs pos="26000">
                <a:srgbClr val="E47928"/>
              </a:gs>
              <a:gs pos="13000">
                <a:srgbClr val="FFC00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prstClr val="white"/>
              </a:solidFill>
            </a:endParaRPr>
          </a:p>
        </p:txBody>
      </p:sp>
      <p:pic>
        <p:nvPicPr>
          <p:cNvPr id="7" name="Image 6">
            <a:extLst>
              <a:ext uri="{FF2B5EF4-FFF2-40B4-BE49-F238E27FC236}">
                <a16:creationId xmlns:a16="http://schemas.microsoft.com/office/drawing/2014/main" xmlns="" id="{59290016-8DC5-9F4F-870D-D481AC8D6FEA}"/>
              </a:ext>
            </a:extLst>
          </p:cNvPr>
          <p:cNvPicPr>
            <a:picLocks noChangeAspect="1"/>
          </p:cNvPicPr>
          <p:nvPr/>
        </p:nvPicPr>
        <p:blipFill>
          <a:blip r:embed="rId2"/>
          <a:stretch>
            <a:fillRect/>
          </a:stretch>
        </p:blipFill>
        <p:spPr>
          <a:xfrm>
            <a:off x="0" y="46529"/>
            <a:ext cx="1900238" cy="770779"/>
          </a:xfrm>
          <a:prstGeom prst="rect">
            <a:avLst/>
          </a:prstGeom>
        </p:spPr>
      </p:pic>
      <p:sp>
        <p:nvSpPr>
          <p:cNvPr id="8" name="ZoneTexte 7">
            <a:extLst>
              <a:ext uri="{FF2B5EF4-FFF2-40B4-BE49-F238E27FC236}">
                <a16:creationId xmlns:a16="http://schemas.microsoft.com/office/drawing/2014/main" xmlns="" id="{197DB358-DD7D-C04A-8A9B-109B32914F6B}"/>
              </a:ext>
            </a:extLst>
          </p:cNvPr>
          <p:cNvSpPr txBox="1"/>
          <p:nvPr/>
        </p:nvSpPr>
        <p:spPr>
          <a:xfrm>
            <a:off x="1900238" y="147750"/>
            <a:ext cx="3514725" cy="584775"/>
          </a:xfrm>
          <a:prstGeom prst="rect">
            <a:avLst/>
          </a:prstGeom>
          <a:noFill/>
        </p:spPr>
        <p:txBody>
          <a:bodyPr wrap="square" rtlCol="0">
            <a:spAutoFit/>
          </a:bodyPr>
          <a:lstStyle/>
          <a:p>
            <a:pPr algn="ctr"/>
            <a:r>
              <a:rPr lang="fr-FR" sz="1600" b="1" dirty="0"/>
              <a:t>Point sur le travail de structuration de la Licence SDV</a:t>
            </a:r>
          </a:p>
        </p:txBody>
      </p:sp>
      <p:sp>
        <p:nvSpPr>
          <p:cNvPr id="9" name="ZoneTexte 8">
            <a:extLst>
              <a:ext uri="{FF2B5EF4-FFF2-40B4-BE49-F238E27FC236}">
                <a16:creationId xmlns:a16="http://schemas.microsoft.com/office/drawing/2014/main" xmlns="" id="{7F4B570D-5F12-5F46-85B8-15C8CDB09BE6}"/>
              </a:ext>
            </a:extLst>
          </p:cNvPr>
          <p:cNvSpPr txBox="1"/>
          <p:nvPr/>
        </p:nvSpPr>
        <p:spPr>
          <a:xfrm>
            <a:off x="397886" y="1085027"/>
            <a:ext cx="11396223" cy="2092881"/>
          </a:xfrm>
          <a:prstGeom prst="rect">
            <a:avLst/>
          </a:prstGeom>
          <a:noFill/>
        </p:spPr>
        <p:txBody>
          <a:bodyPr wrap="square" rtlCol="0">
            <a:spAutoFit/>
          </a:bodyPr>
          <a:lstStyle/>
          <a:p>
            <a:pPr marL="285750" indent="-285750" algn="just">
              <a:lnSpc>
                <a:spcPct val="150000"/>
              </a:lnSpc>
              <a:spcAft>
                <a:spcPts val="1200"/>
              </a:spcAft>
              <a:buFont typeface="Wingdings" charset="2"/>
              <a:buChar char="q"/>
            </a:pPr>
            <a:r>
              <a:rPr lang="fr-FR" sz="2000" dirty="0"/>
              <a:t>Liste des capacités associées à chaque compétence (éléments indispensables à l’acquisition de la compétence en question) : CF DERNIER CR.</a:t>
            </a:r>
          </a:p>
          <a:p>
            <a:pPr marL="285750" indent="-285750" algn="just">
              <a:lnSpc>
                <a:spcPct val="150000"/>
              </a:lnSpc>
              <a:spcAft>
                <a:spcPts val="1200"/>
              </a:spcAft>
              <a:buFont typeface="Wingdings" charset="2"/>
              <a:buChar char="q"/>
            </a:pPr>
            <a:r>
              <a:rPr lang="fr-FR" sz="2000" dirty="0"/>
              <a:t>Éléments de la compétence disciplinaire </a:t>
            </a:r>
            <a:r>
              <a:rPr lang="fr-FR" sz="2000" dirty="0" smtClean="0"/>
              <a:t>subdivisés </a:t>
            </a:r>
            <a:r>
              <a:rPr lang="fr-FR" sz="2000" dirty="0"/>
              <a:t>en : « savoirs », « savoir-faire pratique », « savoir faire analytique » et </a:t>
            </a:r>
            <a:r>
              <a:rPr lang="fr-FR" sz="2000" dirty="0" smtClean="0"/>
              <a:t>« savoir-être scientifique ».</a:t>
            </a:r>
            <a:endParaRPr lang="fr-FR" sz="2000" dirty="0"/>
          </a:p>
        </p:txBody>
      </p:sp>
      <p:graphicFrame>
        <p:nvGraphicFramePr>
          <p:cNvPr id="10" name="Tableau 9">
            <a:extLst>
              <a:ext uri="{FF2B5EF4-FFF2-40B4-BE49-F238E27FC236}">
                <a16:creationId xmlns:a16="http://schemas.microsoft.com/office/drawing/2014/main" xmlns="" id="{DC927F67-855F-3F4A-A464-C5961776E211}"/>
              </a:ext>
            </a:extLst>
          </p:cNvPr>
          <p:cNvGraphicFramePr>
            <a:graphicFrameLocks noGrp="1"/>
          </p:cNvGraphicFramePr>
          <p:nvPr>
            <p:extLst>
              <p:ext uri="{D42A27DB-BD31-4B8C-83A1-F6EECF244321}">
                <p14:modId xmlns:p14="http://schemas.microsoft.com/office/powerpoint/2010/main" val="75319698"/>
              </p:ext>
            </p:extLst>
          </p:nvPr>
        </p:nvGraphicFramePr>
        <p:xfrm>
          <a:off x="540703" y="3429000"/>
          <a:ext cx="11110588" cy="2771529"/>
        </p:xfrm>
        <a:graphic>
          <a:graphicData uri="http://schemas.openxmlformats.org/drawingml/2006/table">
            <a:tbl>
              <a:tblPr firstRow="1" bandRow="1">
                <a:tableStyleId>{F5AB1C69-6EDB-4FF4-983F-18BD219EF322}</a:tableStyleId>
              </a:tblPr>
              <a:tblGrid>
                <a:gridCol w="2640907">
                  <a:extLst>
                    <a:ext uri="{9D8B030D-6E8A-4147-A177-3AD203B41FA5}">
                      <a16:colId xmlns:a16="http://schemas.microsoft.com/office/drawing/2014/main" xmlns="" val="1958810891"/>
                    </a:ext>
                  </a:extLst>
                </a:gridCol>
                <a:gridCol w="2780779">
                  <a:extLst>
                    <a:ext uri="{9D8B030D-6E8A-4147-A177-3AD203B41FA5}">
                      <a16:colId xmlns:a16="http://schemas.microsoft.com/office/drawing/2014/main" xmlns="" val="1759167213"/>
                    </a:ext>
                  </a:extLst>
                </a:gridCol>
                <a:gridCol w="2855934">
                  <a:extLst>
                    <a:ext uri="{9D8B030D-6E8A-4147-A177-3AD203B41FA5}">
                      <a16:colId xmlns:a16="http://schemas.microsoft.com/office/drawing/2014/main" xmlns="" val="1633883908"/>
                    </a:ext>
                  </a:extLst>
                </a:gridCol>
                <a:gridCol w="2832968">
                  <a:extLst>
                    <a:ext uri="{9D8B030D-6E8A-4147-A177-3AD203B41FA5}">
                      <a16:colId xmlns:a16="http://schemas.microsoft.com/office/drawing/2014/main" xmlns="" val="351788524"/>
                    </a:ext>
                  </a:extLst>
                </a:gridCol>
              </a:tblGrid>
              <a:tr h="409329">
                <a:tc gridSpan="4">
                  <a:txBody>
                    <a:bodyPr/>
                    <a:lstStyle/>
                    <a:p>
                      <a:pPr algn="ctr"/>
                      <a:r>
                        <a:rPr lang="fr-FR" dirty="0"/>
                        <a:t>ÉLÉMENTS DE LA COMPÉTENCE DISCIPLINAIRE </a:t>
                      </a:r>
                      <a:r>
                        <a:rPr lang="fr-FR" dirty="0" smtClean="0"/>
                        <a:t>(EXTRAITS)</a:t>
                      </a:r>
                      <a:endParaRPr lang="fr-FR" dirty="0"/>
                    </a:p>
                  </a:txBody>
                  <a:tcPr>
                    <a:solidFill>
                      <a:srgbClr val="528E84"/>
                    </a:solidFill>
                  </a:tcPr>
                </a:tc>
                <a:tc hMerge="1">
                  <a:txBody>
                    <a:bodyPr/>
                    <a:lstStyle/>
                    <a:p>
                      <a:endParaRPr lang="fr-FR" dirty="0"/>
                    </a:p>
                  </a:txBody>
                  <a:tcPr/>
                </a:tc>
                <a:tc hMerge="1">
                  <a:txBody>
                    <a:bodyPr/>
                    <a:lstStyle/>
                    <a:p>
                      <a:endParaRPr lang="fr-FR" dirty="0"/>
                    </a:p>
                  </a:txBody>
                  <a:tcPr/>
                </a:tc>
                <a:tc hMerge="1">
                  <a:txBody>
                    <a:bodyPr/>
                    <a:lstStyle/>
                    <a:p>
                      <a:pPr algn="ctr"/>
                      <a:endParaRPr lang="fr-FR" dirty="0"/>
                    </a:p>
                  </a:txBody>
                  <a:tcPr/>
                </a:tc>
                <a:extLst>
                  <a:ext uri="{0D108BD9-81ED-4DB2-BD59-A6C34878D82A}">
                    <a16:rowId xmlns:a16="http://schemas.microsoft.com/office/drawing/2014/main" xmlns="" val="2498627599"/>
                  </a:ext>
                </a:extLst>
              </a:tr>
              <a:tr h="1667626">
                <a:tc>
                  <a:txBody>
                    <a:bodyPr/>
                    <a:lstStyle/>
                    <a:p>
                      <a:pPr>
                        <a:spcBef>
                          <a:spcPts val="0"/>
                        </a:spcBef>
                        <a:spcAft>
                          <a:spcPts val="600"/>
                        </a:spcAft>
                      </a:pPr>
                      <a:r>
                        <a:rPr lang="fr-FR" sz="1800" b="1" kern="1200" dirty="0">
                          <a:solidFill>
                            <a:schemeClr val="tx1"/>
                          </a:solidFill>
                          <a:effectLst/>
                        </a:rPr>
                        <a:t>SAVOIRS </a:t>
                      </a:r>
                    </a:p>
                    <a:p>
                      <a:r>
                        <a:rPr lang="fr-FR" sz="1800" kern="1200" dirty="0">
                          <a:solidFill>
                            <a:schemeClr val="tx1"/>
                          </a:solidFill>
                          <a:effectLst/>
                        </a:rPr>
                        <a:t>📌Maîtriser un corpus de connaissances et concepts... </a:t>
                      </a:r>
                    </a:p>
                    <a:p>
                      <a:r>
                        <a:rPr lang="fr-FR" sz="1800" kern="1200" dirty="0">
                          <a:solidFill>
                            <a:schemeClr val="tx1"/>
                          </a:solidFill>
                          <a:effectLst/>
                        </a:rPr>
                        <a:t>📌Maîtriser les principes des méthodes/techniques d’analyse du vivant...</a:t>
                      </a:r>
                    </a:p>
                    <a:p>
                      <a:r>
                        <a:rPr lang="fr-FR" sz="1800" kern="1200" dirty="0">
                          <a:solidFill>
                            <a:schemeClr val="tx1"/>
                          </a:solidFill>
                          <a:effectLst/>
                        </a:rPr>
                        <a:t>📌…</a:t>
                      </a:r>
                      <a:endParaRPr lang="fr-FR" sz="1800" kern="1200" dirty="0">
                        <a:solidFill>
                          <a:schemeClr val="tx1"/>
                        </a:solidFill>
                        <a:effectLst/>
                        <a:latin typeface="+mn-lt"/>
                        <a:ea typeface="+mn-ea"/>
                        <a:cs typeface="+mn-cs"/>
                      </a:endParaRPr>
                    </a:p>
                  </a:txBody>
                  <a:tcPr>
                    <a:solidFill>
                      <a:srgbClr val="528E84">
                        <a:alpha val="50000"/>
                      </a:srgbClr>
                    </a:solidFill>
                  </a:tcPr>
                </a:tc>
                <a:tc>
                  <a:txBody>
                    <a:bodyPr/>
                    <a:lstStyle/>
                    <a:p>
                      <a:pPr>
                        <a:spcBef>
                          <a:spcPts val="0"/>
                        </a:spcBef>
                        <a:spcAft>
                          <a:spcPts val="600"/>
                        </a:spcAft>
                      </a:pPr>
                      <a:r>
                        <a:rPr lang="fr-FR" sz="1800" b="1" kern="1200" dirty="0">
                          <a:solidFill>
                            <a:schemeClr val="tx1"/>
                          </a:solidFill>
                          <a:effectLst/>
                        </a:rPr>
                        <a:t>SAVOIR-FAIRE PRATIQUE </a:t>
                      </a:r>
                    </a:p>
                    <a:p>
                      <a:r>
                        <a:rPr lang="fr-FR" sz="1800" kern="1200" dirty="0">
                          <a:solidFill>
                            <a:schemeClr val="tx1"/>
                          </a:solidFill>
                          <a:effectLst/>
                        </a:rPr>
                        <a:t>📌Réaliser une expérience en autonomie à la paillasse mettant en œuvre des techniques et une instrumentation courantes…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rPr>
                        <a:t>📌…</a:t>
                      </a:r>
                      <a:endParaRPr lang="fr-FR" sz="1800" kern="1200" dirty="0">
                        <a:solidFill>
                          <a:schemeClr val="tx1"/>
                        </a:solidFill>
                        <a:effectLst/>
                        <a:latin typeface="+mn-lt"/>
                        <a:ea typeface="+mn-ea"/>
                        <a:cs typeface="+mn-cs"/>
                      </a:endParaRPr>
                    </a:p>
                  </a:txBody>
                  <a:tcPr>
                    <a:solidFill>
                      <a:srgbClr val="528E84">
                        <a:alpha val="50000"/>
                      </a:srgbClr>
                    </a:solidFill>
                  </a:tcPr>
                </a:tc>
                <a:tc>
                  <a:txBody>
                    <a:bodyPr/>
                    <a:lstStyle/>
                    <a:p>
                      <a:pPr>
                        <a:spcBef>
                          <a:spcPts val="0"/>
                        </a:spcBef>
                        <a:spcAft>
                          <a:spcPts val="600"/>
                        </a:spcAft>
                      </a:pPr>
                      <a:r>
                        <a:rPr lang="fr-FR" sz="1800" b="1" kern="1200" dirty="0">
                          <a:solidFill>
                            <a:schemeClr val="tx1"/>
                          </a:solidFill>
                          <a:effectLst/>
                        </a:rPr>
                        <a:t>SAVOIR-FAIRE ANALYTIQUE</a:t>
                      </a:r>
                    </a:p>
                    <a:p>
                      <a:r>
                        <a:rPr lang="fr-FR" sz="1800" kern="1200" dirty="0">
                          <a:solidFill>
                            <a:schemeClr val="tx1"/>
                          </a:solidFill>
                          <a:effectLst/>
                        </a:rPr>
                        <a:t>📌Appliquer méthodologiquement une démarche scientifique rigoureuse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rPr>
                        <a:t>📌…</a:t>
                      </a:r>
                      <a:endParaRPr lang="fr-FR" sz="1800" kern="1200" dirty="0">
                        <a:solidFill>
                          <a:schemeClr val="tx1"/>
                        </a:solidFill>
                        <a:effectLst/>
                        <a:latin typeface="+mn-lt"/>
                        <a:ea typeface="+mn-ea"/>
                        <a:cs typeface="+mn-cs"/>
                      </a:endParaRPr>
                    </a:p>
                  </a:txBody>
                  <a:tcPr>
                    <a:solidFill>
                      <a:srgbClr val="528E84">
                        <a:alpha val="50000"/>
                      </a:srgbClr>
                    </a:solidFill>
                  </a:tcPr>
                </a:tc>
                <a:tc>
                  <a:txBody>
                    <a:bodyPr/>
                    <a:lstStyle/>
                    <a:p>
                      <a:pPr>
                        <a:spcBef>
                          <a:spcPts val="0"/>
                        </a:spcBef>
                        <a:spcAft>
                          <a:spcPts val="600"/>
                        </a:spcAft>
                      </a:pPr>
                      <a:r>
                        <a:rPr lang="fr-FR" b="1" dirty="0">
                          <a:solidFill>
                            <a:schemeClr val="tx1"/>
                          </a:solidFill>
                        </a:rPr>
                        <a:t>SAVOIR-ÊTRE SCIENTIFIQUE</a:t>
                      </a:r>
                    </a:p>
                    <a:p>
                      <a:r>
                        <a:rPr lang="fr-FR" sz="1800" kern="1200" dirty="0">
                          <a:solidFill>
                            <a:schemeClr val="tx1"/>
                          </a:solidFill>
                          <a:effectLst/>
                        </a:rPr>
                        <a:t>📌Questionner les enjeux scientifiques, éthiques et sociétaux des Sciences de la Vie.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tx1"/>
                          </a:solidFill>
                          <a:effectLst/>
                        </a:rPr>
                        <a:t>📌…</a:t>
                      </a:r>
                      <a:endParaRPr lang="fr-FR" sz="1800" kern="1200" dirty="0">
                        <a:solidFill>
                          <a:schemeClr val="tx1"/>
                        </a:solidFill>
                        <a:effectLst/>
                        <a:latin typeface="+mn-lt"/>
                        <a:ea typeface="+mn-ea"/>
                        <a:cs typeface="+mn-cs"/>
                      </a:endParaRPr>
                    </a:p>
                  </a:txBody>
                  <a:tcPr>
                    <a:solidFill>
                      <a:srgbClr val="528E84">
                        <a:alpha val="50000"/>
                      </a:srgbClr>
                    </a:solidFill>
                  </a:tcPr>
                </a:tc>
                <a:extLst>
                  <a:ext uri="{0D108BD9-81ED-4DB2-BD59-A6C34878D82A}">
                    <a16:rowId xmlns:a16="http://schemas.microsoft.com/office/drawing/2014/main" xmlns="" val="3359361699"/>
                  </a:ext>
                </a:extLst>
              </a:tr>
            </a:tbl>
          </a:graphicData>
        </a:graphic>
      </p:graphicFrame>
      <p:sp>
        <p:nvSpPr>
          <p:cNvPr id="11" name="ZoneTexte 10">
            <a:extLst>
              <a:ext uri="{FF2B5EF4-FFF2-40B4-BE49-F238E27FC236}">
                <a16:creationId xmlns:a16="http://schemas.microsoft.com/office/drawing/2014/main" xmlns="" id="{2F855D14-E7BE-C942-A70C-694090B73BEC}"/>
              </a:ext>
            </a:extLst>
          </p:cNvPr>
          <p:cNvSpPr txBox="1"/>
          <p:nvPr/>
        </p:nvSpPr>
        <p:spPr>
          <a:xfrm>
            <a:off x="5317480" y="61260"/>
            <a:ext cx="6873070" cy="769441"/>
          </a:xfrm>
          <a:prstGeom prst="rect">
            <a:avLst/>
          </a:prstGeom>
          <a:noFill/>
        </p:spPr>
        <p:txBody>
          <a:bodyPr wrap="square" rtlCol="0">
            <a:spAutoFit/>
          </a:bodyPr>
          <a:lstStyle/>
          <a:p>
            <a:pPr algn="ctr"/>
            <a:r>
              <a:rPr lang="fr-FR" sz="2200" b="1" dirty="0">
                <a:solidFill>
                  <a:schemeClr val="accent1"/>
                </a:solidFill>
              </a:rPr>
              <a:t>DÉFINITION DES ÉLÉMENTS DE CHAQUE COMPÉTENCE (</a:t>
            </a:r>
            <a:r>
              <a:rPr lang="fr-FR" sz="2200" b="1" dirty="0" smtClean="0">
                <a:solidFill>
                  <a:schemeClr val="accent1"/>
                </a:solidFill>
              </a:rPr>
              <a:t>CAPACITÉS À</a:t>
            </a:r>
            <a:r>
              <a:rPr lang="mr-IN" sz="2200" b="1" dirty="0" smtClean="0">
                <a:solidFill>
                  <a:schemeClr val="accent1"/>
                </a:solidFill>
              </a:rPr>
              <a:t>…</a:t>
            </a:r>
            <a:r>
              <a:rPr lang="fr-FR" sz="2200" b="1" dirty="0" smtClean="0">
                <a:solidFill>
                  <a:schemeClr val="accent1"/>
                </a:solidFill>
              </a:rPr>
              <a:t>)</a:t>
            </a:r>
            <a:endParaRPr lang="fr-FR" sz="2200" dirty="0"/>
          </a:p>
        </p:txBody>
      </p:sp>
    </p:spTree>
    <p:extLst>
      <p:ext uri="{BB962C8B-B14F-4D97-AF65-F5344CB8AC3E}">
        <p14:creationId xmlns:p14="http://schemas.microsoft.com/office/powerpoint/2010/main" val="1117513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er 2"/>
          <p:cNvGrpSpPr/>
          <p:nvPr/>
        </p:nvGrpSpPr>
        <p:grpSpPr>
          <a:xfrm>
            <a:off x="359570" y="1150620"/>
            <a:ext cx="11472861" cy="2905050"/>
            <a:chOff x="359570" y="1150620"/>
            <a:chExt cx="11472861" cy="2905050"/>
          </a:xfrm>
        </p:grpSpPr>
        <p:sp>
          <p:nvSpPr>
            <p:cNvPr id="40" name="ZoneTexte 39">
              <a:extLst>
                <a:ext uri="{FF2B5EF4-FFF2-40B4-BE49-F238E27FC236}">
                  <a16:creationId xmlns:a16="http://schemas.microsoft.com/office/drawing/2014/main" xmlns="" id="{874C544A-DD9B-A743-865B-A425C81E68AC}"/>
                </a:ext>
              </a:extLst>
            </p:cNvPr>
            <p:cNvSpPr txBox="1"/>
            <p:nvPr/>
          </p:nvSpPr>
          <p:spPr>
            <a:xfrm>
              <a:off x="6037547" y="1501563"/>
              <a:ext cx="5794884" cy="2162130"/>
            </a:xfrm>
            <a:prstGeom prst="rect">
              <a:avLst/>
            </a:prstGeom>
            <a:noFill/>
          </p:spPr>
          <p:txBody>
            <a:bodyPr wrap="square" rtlCol="0">
              <a:spAutoFit/>
            </a:bodyPr>
            <a:lstStyle/>
            <a:p>
              <a:pPr lvl="0" defTabSz="457200">
                <a:spcAft>
                  <a:spcPts val="300"/>
                </a:spcAft>
              </a:pPr>
              <a:r>
                <a:rPr kumimoji="0" lang="fr-FR" sz="1800" b="0" i="0" u="sng" strike="noStrike" kern="0" cap="none" spc="0" normalizeH="0" baseline="0" noProof="0" dirty="0">
                  <a:ln>
                    <a:noFill/>
                  </a:ln>
                  <a:solidFill>
                    <a:prstClr val="black"/>
                  </a:solidFill>
                  <a:effectLst/>
                  <a:uLnTx/>
                  <a:uFillTx/>
                </a:rPr>
                <a:t>OBJECTIFS D’APPRENTISSAGE VISÉS EN SORTIE DE DIPLÔME (</a:t>
              </a:r>
              <a:r>
                <a:rPr lang="fr-FR" b="1" u="sng" kern="0" dirty="0">
                  <a:solidFill>
                    <a:prstClr val="black"/>
                  </a:solidFill>
                </a:rPr>
                <a:t>OAV TERMINAUX</a:t>
              </a:r>
              <a:r>
                <a:rPr lang="fr-FR" u="sng" kern="0" dirty="0">
                  <a:solidFill>
                    <a:prstClr val="black"/>
                  </a:solidFill>
                </a:rPr>
                <a:t>)</a:t>
              </a:r>
              <a:r>
                <a:rPr kumimoji="0" lang="fr-FR" sz="1800" b="0" i="0" u="none" strike="noStrike" kern="0" cap="none" spc="0" normalizeH="0" baseline="0" noProof="0" dirty="0">
                  <a:ln>
                    <a:noFill/>
                  </a:ln>
                  <a:solidFill>
                    <a:prstClr val="black"/>
                  </a:solidFill>
                  <a:effectLst/>
                  <a:uLnTx/>
                  <a:uFillTx/>
                </a:rPr>
                <a:t>: </a:t>
              </a:r>
            </a:p>
            <a:p>
              <a:pPr marL="285750" marR="0" lvl="0" indent="-285750" defTabSz="457200" eaLnBrk="1" fontAlgn="auto" latinLnBrk="0" hangingPunct="1">
                <a:lnSpc>
                  <a:spcPct val="100000"/>
                </a:lnSpc>
                <a:spcBef>
                  <a:spcPts val="0"/>
                </a:spcBef>
                <a:spcAft>
                  <a:spcPts val="0"/>
                </a:spcAft>
                <a:buClrTx/>
                <a:buSzTx/>
                <a:buFont typeface="Wingdings" pitchFamily="2" charset="2"/>
                <a:buChar char="ü"/>
                <a:tabLst/>
                <a:defRPr/>
              </a:pPr>
              <a:r>
                <a:rPr kumimoji="0" lang="fr-FR" sz="1600" b="0" i="0" u="none" strike="noStrike" kern="0" cap="none" spc="0" normalizeH="0" baseline="0" noProof="0" dirty="0">
                  <a:ln>
                    <a:noFill/>
                  </a:ln>
                  <a:solidFill>
                    <a:prstClr val="black"/>
                  </a:solidFill>
                  <a:effectLst/>
                  <a:uLnTx/>
                  <a:uFillTx/>
                </a:rPr>
                <a:t>Associés aux objectifs structurants du diplôme</a:t>
              </a:r>
            </a:p>
            <a:p>
              <a:pPr marL="285750" marR="0" lvl="0" indent="-285750"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600" b="0" i="0" u="none" strike="noStrike" kern="0" cap="none" spc="0" normalizeH="0" baseline="0" noProof="0" dirty="0">
                  <a:ln>
                    <a:noFill/>
                  </a:ln>
                  <a:solidFill>
                    <a:srgbClr val="2683C6"/>
                  </a:solidFill>
                  <a:effectLst/>
                  <a:uLnTx/>
                  <a:uFillTx/>
                </a:rPr>
                <a:t>Formation par la recherche</a:t>
              </a:r>
            </a:p>
            <a:p>
              <a:pPr marL="285750" marR="0" lvl="0" indent="-285750"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600" b="0" i="0" u="none" strike="noStrike" kern="0" cap="none" spc="0" normalizeH="0" baseline="0" noProof="0" dirty="0">
                  <a:ln>
                    <a:noFill/>
                  </a:ln>
                  <a:solidFill>
                    <a:srgbClr val="2683C6"/>
                  </a:solidFill>
                  <a:effectLst/>
                  <a:uLnTx/>
                  <a:uFillTx/>
                </a:rPr>
                <a:t>Ouverture internationale</a:t>
              </a:r>
            </a:p>
            <a:p>
              <a:pPr marL="285750" marR="0" lvl="0" indent="-285750"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600" b="0" i="0" u="none" strike="noStrike" kern="0" cap="none" spc="0" normalizeH="0" baseline="0" noProof="0" dirty="0">
                  <a:ln>
                    <a:noFill/>
                  </a:ln>
                  <a:solidFill>
                    <a:srgbClr val="2683C6"/>
                  </a:solidFill>
                  <a:effectLst/>
                  <a:uLnTx/>
                  <a:uFillTx/>
                </a:rPr>
                <a:t>Professionnalisation </a:t>
              </a:r>
            </a:p>
            <a:p>
              <a:pPr marL="285750" marR="0" lvl="0" indent="-285750"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600" b="0" i="0" u="none" strike="noStrike" kern="0" cap="none" spc="0" normalizeH="0" baseline="0" noProof="0" dirty="0">
                  <a:ln>
                    <a:noFill/>
                  </a:ln>
                  <a:solidFill>
                    <a:srgbClr val="2683C6"/>
                  </a:solidFill>
                  <a:effectLst/>
                  <a:uLnTx/>
                  <a:uFillTx/>
                </a:rPr>
                <a:t>Sensibilisation aux enjeux scientifiques et sociétaux actuels </a:t>
              </a:r>
              <a:r>
                <a:rPr kumimoji="0" lang="fr-FR" sz="1600" b="0" i="0" u="none" strike="noStrike" kern="0" cap="none" spc="0" normalizeH="0" baseline="0" noProof="0" dirty="0">
                  <a:ln>
                    <a:noFill/>
                  </a:ln>
                  <a:solidFill>
                    <a:prstClr val="black"/>
                  </a:solidFill>
                  <a:effectLst/>
                  <a:uLnTx/>
                  <a:uFillTx/>
                </a:rPr>
                <a:t>  </a:t>
              </a:r>
            </a:p>
            <a:p>
              <a:pPr marL="285750" marR="0" lvl="0" indent="-285750" defTabSz="457200" eaLnBrk="1" fontAlgn="auto" latinLnBrk="0" hangingPunct="1">
                <a:lnSpc>
                  <a:spcPct val="100000"/>
                </a:lnSpc>
                <a:spcBef>
                  <a:spcPts val="0"/>
                </a:spcBef>
                <a:spcAft>
                  <a:spcPts val="0"/>
                </a:spcAft>
                <a:buClrTx/>
                <a:buSzTx/>
                <a:buFont typeface="Wingdings" pitchFamily="2" charset="2"/>
                <a:buChar char="ü"/>
                <a:tabLst/>
                <a:defRPr/>
              </a:pPr>
              <a:r>
                <a:rPr kumimoji="0" lang="fr-FR" sz="1600" b="0" i="0" u="none" strike="noStrike" kern="0" cap="none" spc="0" normalizeH="0" baseline="0" noProof="0" dirty="0">
                  <a:ln>
                    <a:noFill/>
                  </a:ln>
                  <a:solidFill>
                    <a:prstClr val="black"/>
                  </a:solidFill>
                  <a:effectLst/>
                  <a:uLnTx/>
                  <a:uFillTx/>
                </a:rPr>
                <a:t>Évaluables plusieurs fois (niveaux de maîtrise progressifs)</a:t>
              </a:r>
            </a:p>
          </p:txBody>
        </p:sp>
        <p:sp>
          <p:nvSpPr>
            <p:cNvPr id="38" name="Rectangle à coins arrondis 1">
              <a:extLst>
                <a:ext uri="{FF2B5EF4-FFF2-40B4-BE49-F238E27FC236}">
                  <a16:creationId xmlns:a16="http://schemas.microsoft.com/office/drawing/2014/main" xmlns="" id="{5B1238BD-C6FF-EF43-B07A-D272EFFE321B}"/>
                </a:ext>
              </a:extLst>
            </p:cNvPr>
            <p:cNvSpPr/>
            <p:nvPr/>
          </p:nvSpPr>
          <p:spPr>
            <a:xfrm>
              <a:off x="359570" y="2016802"/>
              <a:ext cx="1613338" cy="956441"/>
            </a:xfrm>
            <a:prstGeom prst="roundRect">
              <a:avLst/>
            </a:prstGeom>
            <a:solidFill>
              <a:srgbClr val="3494BA"/>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a:ln>
                    <a:noFill/>
                  </a:ln>
                  <a:solidFill>
                    <a:prstClr val="white"/>
                  </a:solidFill>
                  <a:effectLst/>
                  <a:uLnTx/>
                  <a:uFillTx/>
                  <a:latin typeface="Calibri"/>
                  <a:ea typeface="+mn-ea"/>
                  <a:cs typeface="+mn-cs"/>
                </a:rPr>
                <a:t>SAVOIRS</a:t>
              </a:r>
            </a:p>
          </p:txBody>
        </p:sp>
        <p:sp>
          <p:nvSpPr>
            <p:cNvPr id="39" name="Parenthèse fermante 38">
              <a:extLst>
                <a:ext uri="{FF2B5EF4-FFF2-40B4-BE49-F238E27FC236}">
                  <a16:creationId xmlns:a16="http://schemas.microsoft.com/office/drawing/2014/main" xmlns="" id="{5CEB2447-C34A-774B-9BD8-FB7FAE393A67}"/>
                </a:ext>
              </a:extLst>
            </p:cNvPr>
            <p:cNvSpPr/>
            <p:nvPr/>
          </p:nvSpPr>
          <p:spPr>
            <a:xfrm>
              <a:off x="5729788" y="1150620"/>
              <a:ext cx="136634" cy="2813717"/>
            </a:xfrm>
            <a:prstGeom prst="rightBracket">
              <a:avLst/>
            </a:prstGeom>
            <a:noFill/>
            <a:ln w="25400" cap="flat" cmpd="sng" algn="ctr">
              <a:solidFill>
                <a:sysClr val="windowText" lastClr="000000">
                  <a:lumMod val="75000"/>
                  <a:lumOff val="25000"/>
                </a:sys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a:ea typeface="+mn-ea"/>
                <a:cs typeface="+mn-cs"/>
              </a:endParaRPr>
            </a:p>
          </p:txBody>
        </p:sp>
        <p:sp>
          <p:nvSpPr>
            <p:cNvPr id="41" name="Rectangle à coins arrondis 7">
              <a:extLst>
                <a:ext uri="{FF2B5EF4-FFF2-40B4-BE49-F238E27FC236}">
                  <a16:creationId xmlns:a16="http://schemas.microsoft.com/office/drawing/2014/main" xmlns="" id="{1C8F83F9-0FDD-E649-8B6B-2599549ADE43}"/>
                </a:ext>
              </a:extLst>
            </p:cNvPr>
            <p:cNvSpPr/>
            <p:nvPr/>
          </p:nvSpPr>
          <p:spPr>
            <a:xfrm>
              <a:off x="404904" y="1210084"/>
              <a:ext cx="5153760" cy="504843"/>
            </a:xfrm>
            <a:prstGeom prst="roundRect">
              <a:avLst/>
            </a:prstGeom>
            <a:solidFill>
              <a:srgbClr val="7A8C8E">
                <a:lumMod val="60000"/>
                <a:lumOff val="40000"/>
              </a:srgbClr>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a:ln>
                    <a:noFill/>
                  </a:ln>
                  <a:solidFill>
                    <a:prstClr val="black"/>
                  </a:solidFill>
                  <a:effectLst/>
                  <a:uLnTx/>
                  <a:uFillTx/>
                  <a:latin typeface="Calibri"/>
                  <a:ea typeface="+mn-ea"/>
                  <a:cs typeface="+mn-cs"/>
                </a:rPr>
                <a:t>COMPÉTENCES EN SORTIE DE DIPLÔME</a:t>
              </a:r>
            </a:p>
          </p:txBody>
        </p:sp>
        <p:sp>
          <p:nvSpPr>
            <p:cNvPr id="42" name="Rectangle à coins arrondis 8">
              <a:extLst>
                <a:ext uri="{FF2B5EF4-FFF2-40B4-BE49-F238E27FC236}">
                  <a16:creationId xmlns:a16="http://schemas.microsoft.com/office/drawing/2014/main" xmlns="" id="{BFCF31C3-5B37-0C46-BE9D-EEEF5423DA1E}"/>
                </a:ext>
              </a:extLst>
            </p:cNvPr>
            <p:cNvSpPr/>
            <p:nvPr/>
          </p:nvSpPr>
          <p:spPr>
            <a:xfrm>
              <a:off x="2175115" y="2731948"/>
              <a:ext cx="1613338" cy="956441"/>
            </a:xfrm>
            <a:prstGeom prst="roundRect">
              <a:avLst/>
            </a:prstGeom>
            <a:solidFill>
              <a:srgbClr val="3494BA"/>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a:ln>
                    <a:noFill/>
                  </a:ln>
                  <a:solidFill>
                    <a:prstClr val="white"/>
                  </a:solidFill>
                  <a:effectLst/>
                  <a:uLnTx/>
                  <a:uFillTx/>
                  <a:latin typeface="Calibri"/>
                  <a:ea typeface="+mn-ea"/>
                  <a:cs typeface="+mn-cs"/>
                </a:rPr>
                <a:t>SAVOIR-FAIRE</a:t>
              </a:r>
            </a:p>
          </p:txBody>
        </p:sp>
        <p:sp>
          <p:nvSpPr>
            <p:cNvPr id="43" name="Rectangle à coins arrondis 9">
              <a:extLst>
                <a:ext uri="{FF2B5EF4-FFF2-40B4-BE49-F238E27FC236}">
                  <a16:creationId xmlns:a16="http://schemas.microsoft.com/office/drawing/2014/main" xmlns="" id="{4D00A7A2-1007-574E-9D88-933592F880ED}"/>
                </a:ext>
              </a:extLst>
            </p:cNvPr>
            <p:cNvSpPr/>
            <p:nvPr/>
          </p:nvSpPr>
          <p:spPr>
            <a:xfrm>
              <a:off x="3993766" y="2016802"/>
              <a:ext cx="1613338" cy="956441"/>
            </a:xfrm>
            <a:prstGeom prst="roundRect">
              <a:avLst/>
            </a:prstGeom>
            <a:solidFill>
              <a:srgbClr val="3494BA"/>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a:ln>
                    <a:noFill/>
                  </a:ln>
                  <a:solidFill>
                    <a:prstClr val="white"/>
                  </a:solidFill>
                  <a:effectLst/>
                  <a:uLnTx/>
                  <a:uFillTx/>
                  <a:latin typeface="Calibri"/>
                  <a:ea typeface="+mn-ea"/>
                  <a:cs typeface="+mn-cs"/>
                </a:rPr>
                <a:t>SAVOIR-ÊTRE</a:t>
              </a:r>
            </a:p>
          </p:txBody>
        </p:sp>
        <p:cxnSp>
          <p:nvCxnSpPr>
            <p:cNvPr id="44" name="Connecteur droit avec flèche 43">
              <a:extLst>
                <a:ext uri="{FF2B5EF4-FFF2-40B4-BE49-F238E27FC236}">
                  <a16:creationId xmlns:a16="http://schemas.microsoft.com/office/drawing/2014/main" xmlns="" id="{2AD54A08-E578-2643-ADC4-1CAA386466B3}"/>
                </a:ext>
              </a:extLst>
            </p:cNvPr>
            <p:cNvCxnSpPr>
              <a:cxnSpLocks/>
              <a:stCxn id="38" idx="0"/>
              <a:endCxn id="41" idx="2"/>
            </p:cNvCxnSpPr>
            <p:nvPr/>
          </p:nvCxnSpPr>
          <p:spPr>
            <a:xfrm flipV="1">
              <a:off x="1166239" y="1714927"/>
              <a:ext cx="1815545" cy="301875"/>
            </a:xfrm>
            <a:prstGeom prst="straightConnector1">
              <a:avLst/>
            </a:prstGeom>
            <a:noFill/>
            <a:ln w="25400" cap="flat" cmpd="sng" algn="ctr">
              <a:solidFill>
                <a:sysClr val="windowText" lastClr="000000">
                  <a:lumMod val="65000"/>
                  <a:lumOff val="35000"/>
                </a:sysClr>
              </a:solidFill>
              <a:prstDash val="solid"/>
              <a:tailEnd type="triangle"/>
            </a:ln>
            <a:effectLst/>
          </p:spPr>
        </p:cxnSp>
        <p:cxnSp>
          <p:nvCxnSpPr>
            <p:cNvPr id="45" name="Connecteur droit avec flèche 44">
              <a:extLst>
                <a:ext uri="{FF2B5EF4-FFF2-40B4-BE49-F238E27FC236}">
                  <a16:creationId xmlns:a16="http://schemas.microsoft.com/office/drawing/2014/main" xmlns="" id="{57DE7F20-A5B7-BC47-8F8A-52496784CEA9}"/>
                </a:ext>
              </a:extLst>
            </p:cNvPr>
            <p:cNvCxnSpPr>
              <a:cxnSpLocks/>
              <a:stCxn id="43" idx="0"/>
              <a:endCxn id="41" idx="2"/>
            </p:cNvCxnSpPr>
            <p:nvPr/>
          </p:nvCxnSpPr>
          <p:spPr>
            <a:xfrm flipH="1" flipV="1">
              <a:off x="2981784" y="1714927"/>
              <a:ext cx="1818651" cy="301875"/>
            </a:xfrm>
            <a:prstGeom prst="straightConnector1">
              <a:avLst/>
            </a:prstGeom>
            <a:noFill/>
            <a:ln w="25400" cap="flat" cmpd="sng" algn="ctr">
              <a:solidFill>
                <a:sysClr val="windowText" lastClr="000000">
                  <a:lumMod val="65000"/>
                  <a:lumOff val="35000"/>
                </a:sysClr>
              </a:solidFill>
              <a:prstDash val="solid"/>
              <a:tailEnd type="triangle"/>
            </a:ln>
            <a:effectLst/>
          </p:spPr>
        </p:cxnSp>
        <p:cxnSp>
          <p:nvCxnSpPr>
            <p:cNvPr id="46" name="Connecteur droit avec flèche 45">
              <a:extLst>
                <a:ext uri="{FF2B5EF4-FFF2-40B4-BE49-F238E27FC236}">
                  <a16:creationId xmlns:a16="http://schemas.microsoft.com/office/drawing/2014/main" xmlns="" id="{DFDC51F0-B7BA-3B4B-AA0A-CB4295569BD8}"/>
                </a:ext>
              </a:extLst>
            </p:cNvPr>
            <p:cNvCxnSpPr>
              <a:cxnSpLocks/>
              <a:stCxn id="42" idx="0"/>
              <a:endCxn id="41" idx="2"/>
            </p:cNvCxnSpPr>
            <p:nvPr/>
          </p:nvCxnSpPr>
          <p:spPr>
            <a:xfrm flipV="1">
              <a:off x="2981784" y="1714927"/>
              <a:ext cx="0" cy="1017021"/>
            </a:xfrm>
            <a:prstGeom prst="straightConnector1">
              <a:avLst/>
            </a:prstGeom>
            <a:noFill/>
            <a:ln w="25400" cap="flat" cmpd="sng" algn="ctr">
              <a:solidFill>
                <a:sysClr val="windowText" lastClr="000000">
                  <a:lumMod val="65000"/>
                  <a:lumOff val="35000"/>
                </a:sysClr>
              </a:solidFill>
              <a:prstDash val="solid"/>
              <a:tailEnd type="triangle"/>
            </a:ln>
            <a:effectLst/>
          </p:spPr>
        </p:cxnSp>
        <p:sp>
          <p:nvSpPr>
            <p:cNvPr id="47" name="ZoneTexte 46">
              <a:extLst>
                <a:ext uri="{FF2B5EF4-FFF2-40B4-BE49-F238E27FC236}">
                  <a16:creationId xmlns:a16="http://schemas.microsoft.com/office/drawing/2014/main" xmlns="" id="{01742D94-9334-2B43-AE36-2595D0B98D21}"/>
                </a:ext>
              </a:extLst>
            </p:cNvPr>
            <p:cNvSpPr txBox="1"/>
            <p:nvPr/>
          </p:nvSpPr>
          <p:spPr>
            <a:xfrm>
              <a:off x="638188" y="3686338"/>
              <a:ext cx="4687181" cy="369332"/>
            </a:xfrm>
            <a:prstGeom prst="rect">
              <a:avLst/>
            </a:prstGeom>
            <a:no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a:ln>
                    <a:noFill/>
                  </a:ln>
                  <a:solidFill>
                    <a:prstClr val="black"/>
                  </a:solidFill>
                  <a:effectLst/>
                  <a:uLnTx/>
                  <a:uFillTx/>
                </a:rPr>
                <a:t>Capacités (« </a:t>
              </a:r>
              <a:r>
                <a:rPr kumimoji="0" lang="fr-FR" sz="1800" b="0" i="0" u="none" strike="noStrike" kern="0" cap="none" spc="0" normalizeH="0" baseline="0" noProof="0" dirty="0" err="1">
                  <a:ln>
                    <a:noFill/>
                  </a:ln>
                  <a:solidFill>
                    <a:prstClr val="black"/>
                  </a:solidFill>
                  <a:effectLst/>
                  <a:uLnTx/>
                  <a:uFillTx/>
                </a:rPr>
                <a:t>skills</a:t>
              </a:r>
              <a:r>
                <a:rPr kumimoji="0" lang="fr-FR" sz="1800" b="0" i="0" u="none" strike="noStrike" kern="0" cap="none" spc="0" normalizeH="0" baseline="0" noProof="0" dirty="0">
                  <a:ln>
                    <a:noFill/>
                  </a:ln>
                  <a:solidFill>
                    <a:prstClr val="black"/>
                  </a:solidFill>
                  <a:effectLst/>
                  <a:uLnTx/>
                  <a:uFillTx/>
                </a:rPr>
                <a:t> » dans le </a:t>
              </a:r>
              <a:r>
                <a:rPr kumimoji="0" lang="fr-FR" sz="1800" b="0" i="0" u="none" strike="noStrike" kern="0" cap="none" spc="0" normalizeH="0" baseline="0" noProof="0" dirty="0" err="1">
                  <a:ln>
                    <a:noFill/>
                  </a:ln>
                  <a:solidFill>
                    <a:prstClr val="black"/>
                  </a:solidFill>
                  <a:effectLst/>
                  <a:uLnTx/>
                  <a:uFillTx/>
                </a:rPr>
                <a:t>sytème</a:t>
              </a:r>
              <a:r>
                <a:rPr kumimoji="0" lang="fr-FR" sz="1800" b="0" i="0" u="none" strike="noStrike" kern="0" cap="none" spc="0" normalizeH="0" baseline="0" noProof="0" dirty="0">
                  <a:ln>
                    <a:noFill/>
                  </a:ln>
                  <a:solidFill>
                    <a:prstClr val="black"/>
                  </a:solidFill>
                  <a:effectLst/>
                  <a:uLnTx/>
                  <a:uFillTx/>
                </a:rPr>
                <a:t> anglo-saxon)</a:t>
              </a:r>
            </a:p>
          </p:txBody>
        </p:sp>
        <p:cxnSp>
          <p:nvCxnSpPr>
            <p:cNvPr id="60" name="Connecteur droit avec flèche 59">
              <a:extLst>
                <a:ext uri="{FF2B5EF4-FFF2-40B4-BE49-F238E27FC236}">
                  <a16:creationId xmlns:a16="http://schemas.microsoft.com/office/drawing/2014/main" xmlns="" id="{6AB67BED-4253-8043-A55F-E244D243420C}"/>
                </a:ext>
              </a:extLst>
            </p:cNvPr>
            <p:cNvCxnSpPr>
              <a:cxnSpLocks/>
            </p:cNvCxnSpPr>
            <p:nvPr/>
          </p:nvCxnSpPr>
          <p:spPr>
            <a:xfrm>
              <a:off x="1972908" y="2491448"/>
              <a:ext cx="2020858" cy="0"/>
            </a:xfrm>
            <a:prstGeom prst="straightConnector1">
              <a:avLst/>
            </a:prstGeom>
            <a:noFill/>
            <a:ln w="25400" cap="flat" cmpd="sng" algn="ctr">
              <a:solidFill>
                <a:srgbClr val="3494BA">
                  <a:shade val="95000"/>
                  <a:satMod val="105000"/>
                </a:srgbClr>
              </a:solidFill>
              <a:prstDash val="solid"/>
              <a:headEnd type="triangle"/>
              <a:tailEnd type="triangle"/>
            </a:ln>
            <a:effectLst/>
          </p:spPr>
        </p:cxnSp>
        <p:cxnSp>
          <p:nvCxnSpPr>
            <p:cNvPr id="61" name="Connecteur droit avec flèche 60">
              <a:extLst>
                <a:ext uri="{FF2B5EF4-FFF2-40B4-BE49-F238E27FC236}">
                  <a16:creationId xmlns:a16="http://schemas.microsoft.com/office/drawing/2014/main" xmlns="" id="{390E995E-0BEF-5548-9E85-A2138953D233}"/>
                </a:ext>
              </a:extLst>
            </p:cNvPr>
            <p:cNvCxnSpPr>
              <a:cxnSpLocks/>
              <a:stCxn id="38" idx="2"/>
              <a:endCxn id="42" idx="1"/>
            </p:cNvCxnSpPr>
            <p:nvPr/>
          </p:nvCxnSpPr>
          <p:spPr>
            <a:xfrm>
              <a:off x="1166239" y="2973243"/>
              <a:ext cx="1008876" cy="236926"/>
            </a:xfrm>
            <a:prstGeom prst="straightConnector1">
              <a:avLst/>
            </a:prstGeom>
            <a:noFill/>
            <a:ln w="25400" cap="flat" cmpd="sng" algn="ctr">
              <a:solidFill>
                <a:srgbClr val="3494BA">
                  <a:shade val="95000"/>
                  <a:satMod val="105000"/>
                </a:srgbClr>
              </a:solidFill>
              <a:prstDash val="solid"/>
              <a:headEnd type="triangle"/>
              <a:tailEnd type="triangle"/>
            </a:ln>
            <a:effectLst/>
          </p:spPr>
        </p:cxnSp>
        <p:cxnSp>
          <p:nvCxnSpPr>
            <p:cNvPr id="62" name="Connecteur droit avec flèche 61">
              <a:extLst>
                <a:ext uri="{FF2B5EF4-FFF2-40B4-BE49-F238E27FC236}">
                  <a16:creationId xmlns:a16="http://schemas.microsoft.com/office/drawing/2014/main" xmlns="" id="{59BACE66-220E-5945-9DBE-24DF2E854FE9}"/>
                </a:ext>
              </a:extLst>
            </p:cNvPr>
            <p:cNvCxnSpPr>
              <a:cxnSpLocks/>
              <a:stCxn id="42" idx="3"/>
              <a:endCxn id="43" idx="2"/>
            </p:cNvCxnSpPr>
            <p:nvPr/>
          </p:nvCxnSpPr>
          <p:spPr>
            <a:xfrm flipV="1">
              <a:off x="3788453" y="2973243"/>
              <a:ext cx="1011982" cy="236926"/>
            </a:xfrm>
            <a:prstGeom prst="straightConnector1">
              <a:avLst/>
            </a:prstGeom>
            <a:noFill/>
            <a:ln w="25400" cap="flat" cmpd="sng" algn="ctr">
              <a:solidFill>
                <a:srgbClr val="3494BA">
                  <a:shade val="95000"/>
                  <a:satMod val="105000"/>
                </a:srgbClr>
              </a:solidFill>
              <a:prstDash val="solid"/>
              <a:headEnd type="triangle"/>
              <a:tailEnd type="triangle"/>
            </a:ln>
            <a:effectLst/>
          </p:spPr>
        </p:cxnSp>
      </p:grpSp>
      <p:grpSp>
        <p:nvGrpSpPr>
          <p:cNvPr id="4" name="Grouper 3"/>
          <p:cNvGrpSpPr/>
          <p:nvPr/>
        </p:nvGrpSpPr>
        <p:grpSpPr>
          <a:xfrm>
            <a:off x="404902" y="3967264"/>
            <a:ext cx="11420760" cy="2844207"/>
            <a:chOff x="404902" y="3967264"/>
            <a:chExt cx="11420760" cy="2844207"/>
          </a:xfrm>
        </p:grpSpPr>
        <p:sp>
          <p:nvSpPr>
            <p:cNvPr id="48" name="ZoneTexte 47">
              <a:extLst>
                <a:ext uri="{FF2B5EF4-FFF2-40B4-BE49-F238E27FC236}">
                  <a16:creationId xmlns:a16="http://schemas.microsoft.com/office/drawing/2014/main" xmlns="" id="{DE15C92D-BC4E-4B44-80AA-43A766AC4BCE}"/>
                </a:ext>
              </a:extLst>
            </p:cNvPr>
            <p:cNvSpPr txBox="1"/>
            <p:nvPr/>
          </p:nvSpPr>
          <p:spPr>
            <a:xfrm>
              <a:off x="6030778" y="4621695"/>
              <a:ext cx="5794884" cy="1669688"/>
            </a:xfrm>
            <a:prstGeom prst="rect">
              <a:avLst/>
            </a:prstGeom>
            <a:noFill/>
          </p:spPr>
          <p:txBody>
            <a:bodyPr wrap="square" rtlCol="0">
              <a:spAutoFit/>
            </a:bodyPr>
            <a:lstStyle/>
            <a:p>
              <a:pPr lvl="0" defTabSz="457200">
                <a:spcAft>
                  <a:spcPts val="300"/>
                </a:spcAft>
              </a:pPr>
              <a:r>
                <a:rPr lang="fr-FR" u="sng" kern="0" dirty="0">
                  <a:solidFill>
                    <a:prstClr val="black"/>
                  </a:solidFill>
                </a:rPr>
                <a:t>OBJECTIFS D’APPRENTISSAGE VISÉS AU </a:t>
              </a:r>
              <a:r>
                <a:rPr kumimoji="0" lang="fr-FR" sz="1800" b="0" i="0" u="sng" strike="noStrike" kern="0" cap="none" spc="0" normalizeH="0" baseline="0" noProof="0" dirty="0">
                  <a:ln>
                    <a:noFill/>
                  </a:ln>
                  <a:solidFill>
                    <a:prstClr val="black"/>
                  </a:solidFill>
                  <a:effectLst/>
                  <a:uLnTx/>
                  <a:uFillTx/>
                </a:rPr>
                <a:t>COURS DU DIPLÔME (</a:t>
              </a:r>
              <a:r>
                <a:rPr kumimoji="0" lang="fr-FR" sz="1800" b="1" i="0" u="sng" strike="noStrike" kern="0" cap="none" spc="0" normalizeH="0" baseline="0" noProof="0" dirty="0">
                  <a:ln>
                    <a:noFill/>
                  </a:ln>
                  <a:solidFill>
                    <a:prstClr val="black"/>
                  </a:solidFill>
                  <a:effectLst/>
                  <a:uLnTx/>
                  <a:uFillTx/>
                </a:rPr>
                <a:t>OAV UE</a:t>
              </a:r>
              <a:r>
                <a:rPr kumimoji="0" lang="fr-FR" sz="1800" b="0" i="0" u="sng" strike="noStrike" kern="0" cap="none" spc="0" normalizeH="0" baseline="0" noProof="0" dirty="0">
                  <a:ln>
                    <a:noFill/>
                  </a:ln>
                  <a:solidFill>
                    <a:prstClr val="black"/>
                  </a:solidFill>
                  <a:effectLst/>
                  <a:uLnTx/>
                  <a:uFillTx/>
                </a:rPr>
                <a:t>)</a:t>
              </a:r>
              <a:r>
                <a:rPr kumimoji="0" lang="fr-FR" sz="1800" b="0" i="0" u="none" strike="noStrike" kern="0" cap="none" spc="0" normalizeH="0" baseline="0" noProof="0" dirty="0">
                  <a:ln>
                    <a:noFill/>
                  </a:ln>
                  <a:solidFill>
                    <a:prstClr val="black"/>
                  </a:solidFill>
                  <a:effectLst/>
                  <a:uLnTx/>
                  <a:uFillTx/>
                </a:rPr>
                <a:t> : </a:t>
              </a:r>
            </a:p>
            <a:p>
              <a:pPr marL="285750" marR="0" lvl="0" indent="-285750" defTabSz="457200" eaLnBrk="1" fontAlgn="auto" latinLnBrk="0" hangingPunct="1">
                <a:lnSpc>
                  <a:spcPct val="100000"/>
                </a:lnSpc>
                <a:spcBef>
                  <a:spcPts val="0"/>
                </a:spcBef>
                <a:spcAft>
                  <a:spcPts val="0"/>
                </a:spcAft>
                <a:buClrTx/>
                <a:buSzTx/>
                <a:buFont typeface="Wingdings" pitchFamily="2" charset="2"/>
                <a:buChar char="ü"/>
                <a:tabLst/>
                <a:defRPr/>
              </a:pPr>
              <a:r>
                <a:rPr kumimoji="0" lang="fr-FR" sz="1600" b="0" i="0" u="none" strike="noStrike" kern="0" cap="none" spc="0" normalizeH="0" baseline="0" noProof="0" dirty="0">
                  <a:ln>
                    <a:noFill/>
                  </a:ln>
                  <a:solidFill>
                    <a:prstClr val="black"/>
                  </a:solidFill>
                  <a:effectLst/>
                  <a:uLnTx/>
                  <a:uFillTx/>
                </a:rPr>
                <a:t>Contextualisés </a:t>
              </a:r>
            </a:p>
            <a:p>
              <a:pPr marL="285750" marR="0" lvl="0" indent="-285750" defTabSz="457200" eaLnBrk="1" fontAlgn="auto" latinLnBrk="0" hangingPunct="1">
                <a:lnSpc>
                  <a:spcPct val="100000"/>
                </a:lnSpc>
                <a:spcBef>
                  <a:spcPts val="0"/>
                </a:spcBef>
                <a:spcAft>
                  <a:spcPts val="0"/>
                </a:spcAft>
                <a:buClrTx/>
                <a:buSzTx/>
                <a:buFont typeface="Wingdings" pitchFamily="2" charset="2"/>
                <a:buChar char="ü"/>
                <a:tabLst/>
                <a:defRPr/>
              </a:pPr>
              <a:r>
                <a:rPr kumimoji="0" lang="fr-FR" sz="1600" b="0" i="0" u="none" strike="noStrike" kern="0" cap="none" spc="0" normalizeH="0" baseline="0" noProof="0" dirty="0">
                  <a:ln>
                    <a:noFill/>
                  </a:ln>
                  <a:solidFill>
                    <a:prstClr val="black"/>
                  </a:solidFill>
                  <a:effectLst/>
                  <a:uLnTx/>
                  <a:uFillTx/>
                </a:rPr>
                <a:t>Évaluables une seule fois</a:t>
              </a:r>
            </a:p>
            <a:p>
              <a:pPr marL="285750" marR="0" lvl="0" indent="-285750" defTabSz="457200" eaLnBrk="1" fontAlgn="auto" latinLnBrk="0" hangingPunct="1">
                <a:lnSpc>
                  <a:spcPct val="100000"/>
                </a:lnSpc>
                <a:spcBef>
                  <a:spcPts val="0"/>
                </a:spcBef>
                <a:spcAft>
                  <a:spcPts val="0"/>
                </a:spcAft>
                <a:buClrTx/>
                <a:buSzTx/>
                <a:buFont typeface="Wingdings" pitchFamily="2" charset="2"/>
                <a:buChar char="ü"/>
                <a:tabLst/>
                <a:defRPr/>
              </a:pPr>
              <a:r>
                <a:rPr kumimoji="0" lang="fr-FR" sz="1600" b="0" i="0" u="none" strike="noStrike" kern="0" cap="none" spc="0" normalizeH="0" baseline="0" noProof="0" dirty="0">
                  <a:ln>
                    <a:noFill/>
                  </a:ln>
                  <a:solidFill>
                    <a:prstClr val="black"/>
                  </a:solidFill>
                  <a:effectLst/>
                  <a:uLnTx/>
                  <a:uFillTx/>
                </a:rPr>
                <a:t>Combinatoire et progressivité visant les capacités et/ou compétences de sorties</a:t>
              </a:r>
            </a:p>
          </p:txBody>
        </p:sp>
        <p:sp>
          <p:nvSpPr>
            <p:cNvPr id="49" name="Parenthèse fermante 48">
              <a:extLst>
                <a:ext uri="{FF2B5EF4-FFF2-40B4-BE49-F238E27FC236}">
                  <a16:creationId xmlns:a16="http://schemas.microsoft.com/office/drawing/2014/main" xmlns="" id="{CB4193F9-4D82-4744-8397-84C4055DCA8E}"/>
                </a:ext>
              </a:extLst>
            </p:cNvPr>
            <p:cNvSpPr/>
            <p:nvPr/>
          </p:nvSpPr>
          <p:spPr>
            <a:xfrm>
              <a:off x="5729787" y="4089257"/>
              <a:ext cx="153945" cy="2722214"/>
            </a:xfrm>
            <a:prstGeom prst="rightBracket">
              <a:avLst/>
            </a:prstGeom>
            <a:noFill/>
            <a:ln w="25400" cap="flat" cmpd="sng" algn="ctr">
              <a:solidFill>
                <a:sysClr val="windowText" lastClr="000000">
                  <a:lumMod val="75000"/>
                  <a:lumOff val="25000"/>
                </a:sys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a:ea typeface="+mn-ea"/>
                <a:cs typeface="+mn-cs"/>
              </a:endParaRPr>
            </a:p>
          </p:txBody>
        </p:sp>
        <p:grpSp>
          <p:nvGrpSpPr>
            <p:cNvPr id="50" name="Groupe 49">
              <a:extLst>
                <a:ext uri="{FF2B5EF4-FFF2-40B4-BE49-F238E27FC236}">
                  <a16:creationId xmlns:a16="http://schemas.microsoft.com/office/drawing/2014/main" xmlns="" id="{5AE19489-C76E-4A46-91F3-5BA02A5606A7}"/>
                </a:ext>
              </a:extLst>
            </p:cNvPr>
            <p:cNvGrpSpPr/>
            <p:nvPr/>
          </p:nvGrpSpPr>
          <p:grpSpPr>
            <a:xfrm>
              <a:off x="404902" y="4146068"/>
              <a:ext cx="1770213" cy="2623364"/>
              <a:chOff x="85649" y="3954860"/>
              <a:chExt cx="1770213" cy="2623364"/>
            </a:xfrm>
          </p:grpSpPr>
          <p:sp>
            <p:nvSpPr>
              <p:cNvPr id="51" name="Rectangle à coins arrondis 27">
                <a:extLst>
                  <a:ext uri="{FF2B5EF4-FFF2-40B4-BE49-F238E27FC236}">
                    <a16:creationId xmlns:a16="http://schemas.microsoft.com/office/drawing/2014/main" xmlns="" id="{C5774840-8AD4-7D46-BDA1-4AE29A4BA9D1}"/>
                  </a:ext>
                </a:extLst>
              </p:cNvPr>
              <p:cNvSpPr/>
              <p:nvPr/>
            </p:nvSpPr>
            <p:spPr>
              <a:xfrm>
                <a:off x="85649" y="6183191"/>
                <a:ext cx="1770213" cy="395033"/>
              </a:xfrm>
              <a:prstGeom prst="roundRect">
                <a:avLst/>
              </a:prstGeom>
              <a:solidFill>
                <a:srgbClr val="84ACB6">
                  <a:lumMod val="75000"/>
                </a:srgbClr>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a:ln>
                      <a:noFill/>
                    </a:ln>
                    <a:solidFill>
                      <a:prstClr val="white"/>
                    </a:solidFill>
                    <a:effectLst/>
                    <a:uLnTx/>
                    <a:uFillTx/>
                    <a:latin typeface="Calibri"/>
                    <a:ea typeface="+mn-ea"/>
                    <a:cs typeface="+mn-cs"/>
                  </a:rPr>
                  <a:t> OAV UE</a:t>
                </a:r>
              </a:p>
            </p:txBody>
          </p:sp>
          <p:sp>
            <p:nvSpPr>
              <p:cNvPr id="52" name="Rectangle à coins arrondis 28">
                <a:extLst>
                  <a:ext uri="{FF2B5EF4-FFF2-40B4-BE49-F238E27FC236}">
                    <a16:creationId xmlns:a16="http://schemas.microsoft.com/office/drawing/2014/main" xmlns="" id="{B2770E60-8E09-F345-9864-0036F6791F21}"/>
                  </a:ext>
                </a:extLst>
              </p:cNvPr>
              <p:cNvSpPr/>
              <p:nvPr/>
            </p:nvSpPr>
            <p:spPr>
              <a:xfrm>
                <a:off x="85649" y="5532758"/>
                <a:ext cx="1770213" cy="395033"/>
              </a:xfrm>
              <a:prstGeom prst="roundRect">
                <a:avLst/>
              </a:prstGeom>
              <a:solidFill>
                <a:srgbClr val="88886F"/>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a:ln>
                      <a:noFill/>
                    </a:ln>
                    <a:solidFill>
                      <a:prstClr val="white"/>
                    </a:solidFill>
                    <a:effectLst/>
                    <a:uLnTx/>
                    <a:uFillTx/>
                    <a:latin typeface="Calibri"/>
                    <a:ea typeface="+mn-ea"/>
                    <a:cs typeface="+mn-cs"/>
                  </a:rPr>
                  <a:t>OAV UE</a:t>
                </a:r>
              </a:p>
            </p:txBody>
          </p:sp>
          <p:sp>
            <p:nvSpPr>
              <p:cNvPr id="53" name="Rectangle à coins arrondis 29">
                <a:extLst>
                  <a:ext uri="{FF2B5EF4-FFF2-40B4-BE49-F238E27FC236}">
                    <a16:creationId xmlns:a16="http://schemas.microsoft.com/office/drawing/2014/main" xmlns="" id="{7BA7658C-1C85-BE4D-B2B8-31957A980382}"/>
                  </a:ext>
                </a:extLst>
              </p:cNvPr>
              <p:cNvSpPr/>
              <p:nvPr/>
            </p:nvSpPr>
            <p:spPr>
              <a:xfrm>
                <a:off x="85649" y="4904479"/>
                <a:ext cx="1770213" cy="395033"/>
              </a:xfrm>
              <a:prstGeom prst="roundRect">
                <a:avLst/>
              </a:prstGeom>
              <a:solidFill>
                <a:srgbClr val="373545">
                  <a:lumMod val="40000"/>
                  <a:lumOff val="60000"/>
                </a:srgbClr>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a:ln>
                      <a:noFill/>
                    </a:ln>
                    <a:solidFill>
                      <a:prstClr val="white"/>
                    </a:solidFill>
                    <a:effectLst/>
                    <a:uLnTx/>
                    <a:uFillTx/>
                    <a:latin typeface="Calibri"/>
                    <a:ea typeface="+mn-ea"/>
                    <a:cs typeface="+mn-cs"/>
                  </a:rPr>
                  <a:t>OAV UE</a:t>
                </a:r>
              </a:p>
            </p:txBody>
          </p:sp>
          <p:sp>
            <p:nvSpPr>
              <p:cNvPr id="54" name="Rectangle à coins arrondis 30">
                <a:extLst>
                  <a:ext uri="{FF2B5EF4-FFF2-40B4-BE49-F238E27FC236}">
                    <a16:creationId xmlns:a16="http://schemas.microsoft.com/office/drawing/2014/main" xmlns="" id="{B61D7884-E294-BD45-BC1B-2AEAFB79B15D}"/>
                  </a:ext>
                </a:extLst>
              </p:cNvPr>
              <p:cNvSpPr/>
              <p:nvPr/>
            </p:nvSpPr>
            <p:spPr>
              <a:xfrm>
                <a:off x="85649" y="4258856"/>
                <a:ext cx="1770213" cy="395033"/>
              </a:xfrm>
              <a:prstGeom prst="roundRect">
                <a:avLst/>
              </a:prstGeom>
              <a:solidFill>
                <a:srgbClr val="C38389"/>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a:ln>
                      <a:noFill/>
                    </a:ln>
                    <a:solidFill>
                      <a:prstClr val="white"/>
                    </a:solidFill>
                    <a:effectLst/>
                    <a:uLnTx/>
                    <a:uFillTx/>
                    <a:latin typeface="Calibri"/>
                    <a:ea typeface="+mn-ea"/>
                    <a:cs typeface="+mn-cs"/>
                  </a:rPr>
                  <a:t>OAV UE</a:t>
                </a:r>
              </a:p>
            </p:txBody>
          </p:sp>
          <p:sp>
            <p:nvSpPr>
              <p:cNvPr id="55" name="Flèche vers le bas 54">
                <a:extLst>
                  <a:ext uri="{FF2B5EF4-FFF2-40B4-BE49-F238E27FC236}">
                    <a16:creationId xmlns:a16="http://schemas.microsoft.com/office/drawing/2014/main" xmlns="" id="{F34B17EF-AEFE-484E-912D-5DA9639F8990}"/>
                  </a:ext>
                </a:extLst>
              </p:cNvPr>
              <p:cNvSpPr/>
              <p:nvPr/>
            </p:nvSpPr>
            <p:spPr>
              <a:xfrm flipH="1" flipV="1">
                <a:off x="846987" y="5930621"/>
                <a:ext cx="297709" cy="255400"/>
              </a:xfrm>
              <a:prstGeom prst="downArrow">
                <a:avLst/>
              </a:prstGeom>
              <a:solidFill>
                <a:srgbClr val="986B7A"/>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white"/>
                  </a:solidFill>
                  <a:effectLst/>
                  <a:uLnTx/>
                  <a:uFillTx/>
                  <a:latin typeface="Calibri"/>
                  <a:ea typeface="+mn-ea"/>
                  <a:cs typeface="+mn-cs"/>
                </a:endParaRPr>
              </a:p>
            </p:txBody>
          </p:sp>
          <p:sp>
            <p:nvSpPr>
              <p:cNvPr id="56" name="Flèche vers le bas 55">
                <a:extLst>
                  <a:ext uri="{FF2B5EF4-FFF2-40B4-BE49-F238E27FC236}">
                    <a16:creationId xmlns:a16="http://schemas.microsoft.com/office/drawing/2014/main" xmlns="" id="{11BB3885-2853-2045-BCC6-CA2D13CA8D48}"/>
                  </a:ext>
                </a:extLst>
              </p:cNvPr>
              <p:cNvSpPr/>
              <p:nvPr/>
            </p:nvSpPr>
            <p:spPr>
              <a:xfrm flipH="1" flipV="1">
                <a:off x="846987" y="5285040"/>
                <a:ext cx="297709" cy="255400"/>
              </a:xfrm>
              <a:prstGeom prst="downArrow">
                <a:avLst/>
              </a:prstGeom>
              <a:solidFill>
                <a:srgbClr val="986B7A"/>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white"/>
                  </a:solidFill>
                  <a:effectLst/>
                  <a:uLnTx/>
                  <a:uFillTx/>
                  <a:latin typeface="Calibri"/>
                  <a:ea typeface="+mn-ea"/>
                  <a:cs typeface="+mn-cs"/>
                </a:endParaRPr>
              </a:p>
            </p:txBody>
          </p:sp>
          <p:sp>
            <p:nvSpPr>
              <p:cNvPr id="57" name="Flèche vers le bas 56">
                <a:extLst>
                  <a:ext uri="{FF2B5EF4-FFF2-40B4-BE49-F238E27FC236}">
                    <a16:creationId xmlns:a16="http://schemas.microsoft.com/office/drawing/2014/main" xmlns="" id="{9927594D-8B76-5041-83F5-E7EA0B7D18B8}"/>
                  </a:ext>
                </a:extLst>
              </p:cNvPr>
              <p:cNvSpPr/>
              <p:nvPr/>
            </p:nvSpPr>
            <p:spPr>
              <a:xfrm flipH="1" flipV="1">
                <a:off x="846986" y="4649079"/>
                <a:ext cx="297709" cy="255400"/>
              </a:xfrm>
              <a:prstGeom prst="downArrow">
                <a:avLst/>
              </a:prstGeom>
              <a:solidFill>
                <a:srgbClr val="986B7A"/>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white"/>
                  </a:solidFill>
                  <a:effectLst/>
                  <a:uLnTx/>
                  <a:uFillTx/>
                  <a:latin typeface="Calibri"/>
                  <a:ea typeface="+mn-ea"/>
                  <a:cs typeface="+mn-cs"/>
                </a:endParaRPr>
              </a:p>
            </p:txBody>
          </p:sp>
          <p:sp>
            <p:nvSpPr>
              <p:cNvPr id="58" name="Flèche vers le bas 57">
                <a:extLst>
                  <a:ext uri="{FF2B5EF4-FFF2-40B4-BE49-F238E27FC236}">
                    <a16:creationId xmlns:a16="http://schemas.microsoft.com/office/drawing/2014/main" xmlns="" id="{C9090780-E756-4A47-AEB7-3D82E26E3F8A}"/>
                  </a:ext>
                </a:extLst>
              </p:cNvPr>
              <p:cNvSpPr/>
              <p:nvPr/>
            </p:nvSpPr>
            <p:spPr>
              <a:xfrm flipH="1" flipV="1">
                <a:off x="846986" y="3954860"/>
                <a:ext cx="297710" cy="301615"/>
              </a:xfrm>
              <a:prstGeom prst="downArrow">
                <a:avLst/>
              </a:prstGeom>
              <a:solidFill>
                <a:srgbClr val="986B7A"/>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white"/>
                  </a:solidFill>
                  <a:effectLst/>
                  <a:uLnTx/>
                  <a:uFillTx/>
                  <a:latin typeface="Calibri"/>
                  <a:ea typeface="+mn-ea"/>
                  <a:cs typeface="+mn-cs"/>
                </a:endParaRPr>
              </a:p>
            </p:txBody>
          </p:sp>
        </p:grpSp>
        <p:sp>
          <p:nvSpPr>
            <p:cNvPr id="59" name="Parenthèse fermante 58">
              <a:extLst>
                <a:ext uri="{FF2B5EF4-FFF2-40B4-BE49-F238E27FC236}">
                  <a16:creationId xmlns:a16="http://schemas.microsoft.com/office/drawing/2014/main" xmlns="" id="{05DD800C-5C0C-2C41-A4C7-A8B902729FF3}"/>
                </a:ext>
              </a:extLst>
            </p:cNvPr>
            <p:cNvSpPr/>
            <p:nvPr/>
          </p:nvSpPr>
          <p:spPr>
            <a:xfrm rot="5400000">
              <a:off x="2969226" y="1451379"/>
              <a:ext cx="121993" cy="5153763"/>
            </a:xfrm>
            <a:prstGeom prst="rightBracket">
              <a:avLst/>
            </a:prstGeom>
            <a:noFill/>
            <a:ln w="25400" cap="flat" cmpd="sng" algn="ctr">
              <a:solidFill>
                <a:sysClr val="windowText" lastClr="000000">
                  <a:lumMod val="75000"/>
                  <a:lumOff val="25000"/>
                </a:sys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a:ea typeface="+mn-ea"/>
                <a:cs typeface="+mn-cs"/>
              </a:endParaRPr>
            </a:p>
          </p:txBody>
        </p:sp>
        <p:grpSp>
          <p:nvGrpSpPr>
            <p:cNvPr id="63" name="Groupe 62">
              <a:extLst>
                <a:ext uri="{FF2B5EF4-FFF2-40B4-BE49-F238E27FC236}">
                  <a16:creationId xmlns:a16="http://schemas.microsoft.com/office/drawing/2014/main" xmlns="" id="{66B8385B-AF87-BF44-A54D-972F8B3D8AA5}"/>
                </a:ext>
              </a:extLst>
            </p:cNvPr>
            <p:cNvGrpSpPr/>
            <p:nvPr/>
          </p:nvGrpSpPr>
          <p:grpSpPr>
            <a:xfrm>
              <a:off x="2255046" y="4146068"/>
              <a:ext cx="1377687" cy="1031892"/>
              <a:chOff x="1935793" y="3962624"/>
              <a:chExt cx="1377687" cy="1031892"/>
            </a:xfrm>
          </p:grpSpPr>
          <p:sp>
            <p:nvSpPr>
              <p:cNvPr id="64" name="Rectangle à coins arrondis 46">
                <a:extLst>
                  <a:ext uri="{FF2B5EF4-FFF2-40B4-BE49-F238E27FC236}">
                    <a16:creationId xmlns:a16="http://schemas.microsoft.com/office/drawing/2014/main" xmlns="" id="{37A9447C-C7B7-6B41-A948-39BC86523647}"/>
                  </a:ext>
                </a:extLst>
              </p:cNvPr>
              <p:cNvSpPr/>
              <p:nvPr/>
            </p:nvSpPr>
            <p:spPr>
              <a:xfrm>
                <a:off x="1935793" y="4599483"/>
                <a:ext cx="1377687" cy="395033"/>
              </a:xfrm>
              <a:prstGeom prst="roundRect">
                <a:avLst/>
              </a:prstGeom>
              <a:solidFill>
                <a:srgbClr val="2683C6">
                  <a:lumMod val="75000"/>
                </a:srgbClr>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a:ln>
                      <a:noFill/>
                    </a:ln>
                    <a:solidFill>
                      <a:prstClr val="white"/>
                    </a:solidFill>
                    <a:effectLst/>
                    <a:uLnTx/>
                    <a:uFillTx/>
                    <a:latin typeface="Calibri"/>
                    <a:ea typeface="+mn-ea"/>
                    <a:cs typeface="+mn-cs"/>
                  </a:rPr>
                  <a:t>OAV UE</a:t>
                </a:r>
              </a:p>
            </p:txBody>
          </p:sp>
          <p:sp>
            <p:nvSpPr>
              <p:cNvPr id="65" name="Flèche vers le bas 64">
                <a:extLst>
                  <a:ext uri="{FF2B5EF4-FFF2-40B4-BE49-F238E27FC236}">
                    <a16:creationId xmlns:a16="http://schemas.microsoft.com/office/drawing/2014/main" xmlns="" id="{D5CD8810-4F79-3B4E-B820-8FE2879A426B}"/>
                  </a:ext>
                </a:extLst>
              </p:cNvPr>
              <p:cNvSpPr/>
              <p:nvPr/>
            </p:nvSpPr>
            <p:spPr>
              <a:xfrm flipH="1" flipV="1">
                <a:off x="2475781" y="3962624"/>
                <a:ext cx="297710" cy="647064"/>
              </a:xfrm>
              <a:prstGeom prst="downArrow">
                <a:avLst/>
              </a:prstGeom>
              <a:solidFill>
                <a:srgbClr val="986B7A"/>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white"/>
                  </a:solidFill>
                  <a:effectLst/>
                  <a:uLnTx/>
                  <a:uFillTx/>
                  <a:latin typeface="Calibri"/>
                  <a:ea typeface="+mn-ea"/>
                  <a:cs typeface="+mn-cs"/>
                </a:endParaRPr>
              </a:p>
            </p:txBody>
          </p:sp>
        </p:grpSp>
        <p:grpSp>
          <p:nvGrpSpPr>
            <p:cNvPr id="66" name="Groupe 65">
              <a:extLst>
                <a:ext uri="{FF2B5EF4-FFF2-40B4-BE49-F238E27FC236}">
                  <a16:creationId xmlns:a16="http://schemas.microsoft.com/office/drawing/2014/main" xmlns="" id="{8039FA1C-15F8-1C40-AF69-51D0CE8976F6}"/>
                </a:ext>
              </a:extLst>
            </p:cNvPr>
            <p:cNvGrpSpPr/>
            <p:nvPr/>
          </p:nvGrpSpPr>
          <p:grpSpPr>
            <a:xfrm>
              <a:off x="4323583" y="4146068"/>
              <a:ext cx="1360918" cy="1542169"/>
              <a:chOff x="4004330" y="3954859"/>
              <a:chExt cx="1360918" cy="1542169"/>
            </a:xfrm>
          </p:grpSpPr>
          <p:sp>
            <p:nvSpPr>
              <p:cNvPr id="67" name="Rectangle à coins arrondis 50">
                <a:extLst>
                  <a:ext uri="{FF2B5EF4-FFF2-40B4-BE49-F238E27FC236}">
                    <a16:creationId xmlns:a16="http://schemas.microsoft.com/office/drawing/2014/main" xmlns="" id="{5E722131-25F2-4748-8FF4-45A40FAEFBB1}"/>
                  </a:ext>
                </a:extLst>
              </p:cNvPr>
              <p:cNvSpPr/>
              <p:nvPr/>
            </p:nvSpPr>
            <p:spPr>
              <a:xfrm>
                <a:off x="4004330" y="5101995"/>
                <a:ext cx="1360918" cy="395033"/>
              </a:xfrm>
              <a:prstGeom prst="roundRect">
                <a:avLst/>
              </a:prstGeom>
              <a:solidFill>
                <a:srgbClr val="2683C6">
                  <a:lumMod val="50000"/>
                </a:srgbClr>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a:ln>
                      <a:noFill/>
                    </a:ln>
                    <a:solidFill>
                      <a:prstClr val="white"/>
                    </a:solidFill>
                    <a:effectLst/>
                    <a:uLnTx/>
                    <a:uFillTx/>
                    <a:latin typeface="Calibri"/>
                    <a:ea typeface="+mn-ea"/>
                    <a:cs typeface="+mn-cs"/>
                  </a:rPr>
                  <a:t> OAV UE</a:t>
                </a:r>
              </a:p>
            </p:txBody>
          </p:sp>
          <p:sp>
            <p:nvSpPr>
              <p:cNvPr id="68" name="Flèche vers le bas 67">
                <a:extLst>
                  <a:ext uri="{FF2B5EF4-FFF2-40B4-BE49-F238E27FC236}">
                    <a16:creationId xmlns:a16="http://schemas.microsoft.com/office/drawing/2014/main" xmlns="" id="{3C86B805-2336-8E4A-B8A1-9BDC54CECC5F}"/>
                  </a:ext>
                </a:extLst>
              </p:cNvPr>
              <p:cNvSpPr/>
              <p:nvPr/>
            </p:nvSpPr>
            <p:spPr>
              <a:xfrm flipH="1" flipV="1">
                <a:off x="4535934" y="3954859"/>
                <a:ext cx="297710" cy="1150161"/>
              </a:xfrm>
              <a:prstGeom prst="downArrow">
                <a:avLst/>
              </a:prstGeom>
              <a:solidFill>
                <a:srgbClr val="986B7A"/>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white"/>
                  </a:solidFill>
                  <a:effectLst/>
                  <a:uLnTx/>
                  <a:uFillTx/>
                  <a:latin typeface="Calibri"/>
                  <a:ea typeface="+mn-ea"/>
                  <a:cs typeface="+mn-cs"/>
                </a:endParaRPr>
              </a:p>
            </p:txBody>
          </p:sp>
        </p:grpSp>
        <p:grpSp>
          <p:nvGrpSpPr>
            <p:cNvPr id="69" name="Groupe 68">
              <a:extLst>
                <a:ext uri="{FF2B5EF4-FFF2-40B4-BE49-F238E27FC236}">
                  <a16:creationId xmlns:a16="http://schemas.microsoft.com/office/drawing/2014/main" xmlns="" id="{C81C669C-0F2E-774E-A6C0-A106B54E088A}"/>
                </a:ext>
              </a:extLst>
            </p:cNvPr>
            <p:cNvGrpSpPr/>
            <p:nvPr/>
          </p:nvGrpSpPr>
          <p:grpSpPr>
            <a:xfrm>
              <a:off x="3285549" y="4146068"/>
              <a:ext cx="1376833" cy="2145315"/>
              <a:chOff x="2913509" y="3954859"/>
              <a:chExt cx="1376833" cy="2145315"/>
            </a:xfrm>
          </p:grpSpPr>
          <p:sp>
            <p:nvSpPr>
              <p:cNvPr id="70" name="Rectangle à coins arrondis 48">
                <a:extLst>
                  <a:ext uri="{FF2B5EF4-FFF2-40B4-BE49-F238E27FC236}">
                    <a16:creationId xmlns:a16="http://schemas.microsoft.com/office/drawing/2014/main" xmlns="" id="{7A1B5514-897E-494A-92F0-4339C5B2378B}"/>
                  </a:ext>
                </a:extLst>
              </p:cNvPr>
              <p:cNvSpPr/>
              <p:nvPr/>
            </p:nvSpPr>
            <p:spPr>
              <a:xfrm>
                <a:off x="2913509" y="5705141"/>
                <a:ext cx="1376833" cy="395033"/>
              </a:xfrm>
              <a:prstGeom prst="roundRect">
                <a:avLst/>
              </a:prstGeom>
              <a:solidFill>
                <a:srgbClr val="75BDA7">
                  <a:lumMod val="75000"/>
                </a:srgbClr>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a:ln>
                      <a:noFill/>
                    </a:ln>
                    <a:solidFill>
                      <a:prstClr val="white"/>
                    </a:solidFill>
                    <a:effectLst/>
                    <a:uLnTx/>
                    <a:uFillTx/>
                    <a:latin typeface="Calibri"/>
                    <a:ea typeface="+mn-ea"/>
                    <a:cs typeface="+mn-cs"/>
                  </a:rPr>
                  <a:t>OAV UE</a:t>
                </a:r>
              </a:p>
            </p:txBody>
          </p:sp>
          <p:sp>
            <p:nvSpPr>
              <p:cNvPr id="71" name="Flèche vers le bas 70">
                <a:extLst>
                  <a:ext uri="{FF2B5EF4-FFF2-40B4-BE49-F238E27FC236}">
                    <a16:creationId xmlns:a16="http://schemas.microsoft.com/office/drawing/2014/main" xmlns="" id="{30B0CF99-9665-A342-B42A-58D085427283}"/>
                  </a:ext>
                </a:extLst>
              </p:cNvPr>
              <p:cNvSpPr/>
              <p:nvPr/>
            </p:nvSpPr>
            <p:spPr>
              <a:xfrm flipH="1" flipV="1">
                <a:off x="3453501" y="3954859"/>
                <a:ext cx="297710" cy="1755384"/>
              </a:xfrm>
              <a:prstGeom prst="downArrow">
                <a:avLst/>
              </a:prstGeom>
              <a:solidFill>
                <a:srgbClr val="986B7A"/>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white"/>
                  </a:solidFill>
                  <a:effectLst/>
                  <a:uLnTx/>
                  <a:uFillTx/>
                  <a:latin typeface="Calibri"/>
                  <a:ea typeface="+mn-ea"/>
                  <a:cs typeface="+mn-cs"/>
                </a:endParaRPr>
              </a:p>
            </p:txBody>
          </p:sp>
        </p:grpSp>
      </p:grpSp>
      <p:sp>
        <p:nvSpPr>
          <p:cNvPr id="72" name="Rectangle 71">
            <a:extLst>
              <a:ext uri="{FF2B5EF4-FFF2-40B4-BE49-F238E27FC236}">
                <a16:creationId xmlns:a16="http://schemas.microsoft.com/office/drawing/2014/main" xmlns="" id="{AC9BC5E4-D1BC-B841-8974-FC5BEFBFB691}"/>
              </a:ext>
            </a:extLst>
          </p:cNvPr>
          <p:cNvSpPr/>
          <p:nvPr/>
        </p:nvSpPr>
        <p:spPr>
          <a:xfrm>
            <a:off x="1450" y="816397"/>
            <a:ext cx="12190550" cy="152031"/>
          </a:xfrm>
          <a:prstGeom prst="rect">
            <a:avLst/>
          </a:prstGeom>
          <a:gradFill flip="none" rotWithShape="1">
            <a:gsLst>
              <a:gs pos="0">
                <a:srgbClr val="FFC000"/>
              </a:gs>
              <a:gs pos="100000">
                <a:srgbClr val="0062A8"/>
              </a:gs>
              <a:gs pos="90000">
                <a:srgbClr val="0062A8"/>
              </a:gs>
              <a:gs pos="78000">
                <a:srgbClr val="7030A0">
                  <a:alpha val="96000"/>
                </a:srgbClr>
              </a:gs>
              <a:gs pos="65000">
                <a:srgbClr val="FF0000"/>
              </a:gs>
              <a:gs pos="52000">
                <a:srgbClr val="FF0000"/>
              </a:gs>
              <a:gs pos="39000">
                <a:srgbClr val="E47928"/>
              </a:gs>
              <a:gs pos="26000">
                <a:srgbClr val="E47928"/>
              </a:gs>
              <a:gs pos="13000">
                <a:srgbClr val="FFC00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prstClr val="white"/>
              </a:solidFill>
            </a:endParaRPr>
          </a:p>
        </p:txBody>
      </p:sp>
      <p:pic>
        <p:nvPicPr>
          <p:cNvPr id="73" name="Image 72">
            <a:extLst>
              <a:ext uri="{FF2B5EF4-FFF2-40B4-BE49-F238E27FC236}">
                <a16:creationId xmlns:a16="http://schemas.microsoft.com/office/drawing/2014/main" xmlns="" id="{B386DD82-5E45-5345-A5C4-366D69A37EDE}"/>
              </a:ext>
            </a:extLst>
          </p:cNvPr>
          <p:cNvPicPr>
            <a:picLocks noChangeAspect="1"/>
          </p:cNvPicPr>
          <p:nvPr/>
        </p:nvPicPr>
        <p:blipFill>
          <a:blip r:embed="rId2"/>
          <a:stretch>
            <a:fillRect/>
          </a:stretch>
        </p:blipFill>
        <p:spPr>
          <a:xfrm>
            <a:off x="0" y="46529"/>
            <a:ext cx="1900238" cy="770779"/>
          </a:xfrm>
          <a:prstGeom prst="rect">
            <a:avLst/>
          </a:prstGeom>
        </p:spPr>
      </p:pic>
      <p:sp>
        <p:nvSpPr>
          <p:cNvPr id="74" name="ZoneTexte 73">
            <a:extLst>
              <a:ext uri="{FF2B5EF4-FFF2-40B4-BE49-F238E27FC236}">
                <a16:creationId xmlns:a16="http://schemas.microsoft.com/office/drawing/2014/main" xmlns="" id="{7B9F1164-E62E-3F4A-8213-936352B3DEA2}"/>
              </a:ext>
            </a:extLst>
          </p:cNvPr>
          <p:cNvSpPr txBox="1"/>
          <p:nvPr/>
        </p:nvSpPr>
        <p:spPr>
          <a:xfrm>
            <a:off x="1900238" y="147750"/>
            <a:ext cx="3514725" cy="584775"/>
          </a:xfrm>
          <a:prstGeom prst="rect">
            <a:avLst/>
          </a:prstGeom>
          <a:noFill/>
        </p:spPr>
        <p:txBody>
          <a:bodyPr wrap="square" rtlCol="0">
            <a:spAutoFit/>
          </a:bodyPr>
          <a:lstStyle/>
          <a:p>
            <a:pPr algn="ctr"/>
            <a:r>
              <a:rPr lang="fr-FR" sz="1600" b="1" dirty="0"/>
              <a:t>Point sur le travail de structuration de la Licence SDV</a:t>
            </a:r>
          </a:p>
        </p:txBody>
      </p:sp>
      <p:sp>
        <p:nvSpPr>
          <p:cNvPr id="75" name="ZoneTexte 74">
            <a:extLst>
              <a:ext uri="{FF2B5EF4-FFF2-40B4-BE49-F238E27FC236}">
                <a16:creationId xmlns:a16="http://schemas.microsoft.com/office/drawing/2014/main" xmlns="" id="{D21EB8BC-A072-6740-87B8-680CB145B835}"/>
              </a:ext>
            </a:extLst>
          </p:cNvPr>
          <p:cNvSpPr txBox="1"/>
          <p:nvPr/>
        </p:nvSpPr>
        <p:spPr>
          <a:xfrm>
            <a:off x="5245647" y="27257"/>
            <a:ext cx="6873070" cy="769441"/>
          </a:xfrm>
          <a:prstGeom prst="rect">
            <a:avLst/>
          </a:prstGeom>
          <a:noFill/>
        </p:spPr>
        <p:txBody>
          <a:bodyPr wrap="square" rtlCol="0">
            <a:spAutoFit/>
          </a:bodyPr>
          <a:lstStyle/>
          <a:p>
            <a:pPr algn="ctr"/>
            <a:r>
              <a:rPr lang="fr-FR" sz="2200" b="1" dirty="0">
                <a:solidFill>
                  <a:schemeClr val="accent1"/>
                </a:solidFill>
              </a:rPr>
              <a:t>CONTRIBUTION DES UE À L’ACQUISITION DES COMPÉTENCES/CAPACITÉS DU DIPLÔMÉ</a:t>
            </a:r>
            <a:endParaRPr lang="fr-FR" sz="2200" dirty="0"/>
          </a:p>
        </p:txBody>
      </p:sp>
    </p:spTree>
    <p:extLst>
      <p:ext uri="{BB962C8B-B14F-4D97-AF65-F5344CB8AC3E}">
        <p14:creationId xmlns:p14="http://schemas.microsoft.com/office/powerpoint/2010/main" val="3256106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xmlns="" id="{A9AA8927-B1A8-3A45-8D3A-BF5A01535A99}"/>
              </a:ext>
            </a:extLst>
          </p:cNvPr>
          <p:cNvSpPr/>
          <p:nvPr/>
        </p:nvSpPr>
        <p:spPr>
          <a:xfrm>
            <a:off x="1450" y="816397"/>
            <a:ext cx="12190550" cy="152031"/>
          </a:xfrm>
          <a:prstGeom prst="rect">
            <a:avLst/>
          </a:prstGeom>
          <a:gradFill flip="none" rotWithShape="1">
            <a:gsLst>
              <a:gs pos="0">
                <a:srgbClr val="FFC000"/>
              </a:gs>
              <a:gs pos="100000">
                <a:srgbClr val="0062A8"/>
              </a:gs>
              <a:gs pos="90000">
                <a:srgbClr val="0062A8"/>
              </a:gs>
              <a:gs pos="78000">
                <a:srgbClr val="7030A0">
                  <a:alpha val="96000"/>
                </a:srgbClr>
              </a:gs>
              <a:gs pos="65000">
                <a:srgbClr val="FF0000"/>
              </a:gs>
              <a:gs pos="52000">
                <a:srgbClr val="FF0000"/>
              </a:gs>
              <a:gs pos="39000">
                <a:srgbClr val="E47928"/>
              </a:gs>
              <a:gs pos="26000">
                <a:srgbClr val="E47928"/>
              </a:gs>
              <a:gs pos="13000">
                <a:srgbClr val="FFC00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prstClr val="white"/>
              </a:solidFill>
            </a:endParaRPr>
          </a:p>
        </p:txBody>
      </p:sp>
      <p:pic>
        <p:nvPicPr>
          <p:cNvPr id="39" name="Image 38">
            <a:extLst>
              <a:ext uri="{FF2B5EF4-FFF2-40B4-BE49-F238E27FC236}">
                <a16:creationId xmlns:a16="http://schemas.microsoft.com/office/drawing/2014/main" xmlns="" id="{497D248F-2FFB-6A49-A4B1-0A3779351B08}"/>
              </a:ext>
            </a:extLst>
          </p:cNvPr>
          <p:cNvPicPr>
            <a:picLocks noChangeAspect="1"/>
          </p:cNvPicPr>
          <p:nvPr/>
        </p:nvPicPr>
        <p:blipFill>
          <a:blip r:embed="rId2"/>
          <a:stretch>
            <a:fillRect/>
          </a:stretch>
        </p:blipFill>
        <p:spPr>
          <a:xfrm>
            <a:off x="0" y="46529"/>
            <a:ext cx="1900238" cy="770779"/>
          </a:xfrm>
          <a:prstGeom prst="rect">
            <a:avLst/>
          </a:prstGeom>
        </p:spPr>
      </p:pic>
      <p:sp>
        <p:nvSpPr>
          <p:cNvPr id="40" name="ZoneTexte 39">
            <a:extLst>
              <a:ext uri="{FF2B5EF4-FFF2-40B4-BE49-F238E27FC236}">
                <a16:creationId xmlns:a16="http://schemas.microsoft.com/office/drawing/2014/main" xmlns="" id="{94EC8E89-8DB1-524C-B185-534211688C9D}"/>
              </a:ext>
            </a:extLst>
          </p:cNvPr>
          <p:cNvSpPr txBox="1"/>
          <p:nvPr/>
        </p:nvSpPr>
        <p:spPr>
          <a:xfrm>
            <a:off x="1900238" y="147750"/>
            <a:ext cx="3514725" cy="584775"/>
          </a:xfrm>
          <a:prstGeom prst="rect">
            <a:avLst/>
          </a:prstGeom>
          <a:noFill/>
        </p:spPr>
        <p:txBody>
          <a:bodyPr wrap="square" rtlCol="0">
            <a:spAutoFit/>
          </a:bodyPr>
          <a:lstStyle/>
          <a:p>
            <a:pPr algn="ctr"/>
            <a:r>
              <a:rPr lang="fr-FR" sz="1600" b="1" dirty="0"/>
              <a:t>Point sur le travail de structuration de la Licence SDV</a:t>
            </a:r>
          </a:p>
        </p:txBody>
      </p:sp>
      <p:sp>
        <p:nvSpPr>
          <p:cNvPr id="41" name="ZoneTexte 40">
            <a:extLst>
              <a:ext uri="{FF2B5EF4-FFF2-40B4-BE49-F238E27FC236}">
                <a16:creationId xmlns:a16="http://schemas.microsoft.com/office/drawing/2014/main" xmlns="" id="{28870E86-96AF-7146-985F-0D8AFE6D4856}"/>
              </a:ext>
            </a:extLst>
          </p:cNvPr>
          <p:cNvSpPr txBox="1"/>
          <p:nvPr/>
        </p:nvSpPr>
        <p:spPr>
          <a:xfrm>
            <a:off x="5138575" y="41993"/>
            <a:ext cx="6873070" cy="769441"/>
          </a:xfrm>
          <a:prstGeom prst="rect">
            <a:avLst/>
          </a:prstGeom>
          <a:noFill/>
        </p:spPr>
        <p:txBody>
          <a:bodyPr wrap="square" rtlCol="0">
            <a:spAutoFit/>
          </a:bodyPr>
          <a:lstStyle/>
          <a:p>
            <a:pPr algn="ctr"/>
            <a:r>
              <a:rPr lang="fr-FR" sz="2200" b="1" dirty="0">
                <a:solidFill>
                  <a:schemeClr val="accent1"/>
                </a:solidFill>
              </a:rPr>
              <a:t>BLOCS DE COMPÉTENCES DE LA LICENCE SDV </a:t>
            </a:r>
          </a:p>
          <a:p>
            <a:pPr algn="ctr"/>
            <a:r>
              <a:rPr lang="fr-FR" sz="2200" b="1" dirty="0">
                <a:solidFill>
                  <a:schemeClr val="accent1"/>
                </a:solidFill>
              </a:rPr>
              <a:t>(TRAVAIL EN COURS)</a:t>
            </a:r>
            <a:endParaRPr lang="fr-FR" sz="2200" dirty="0"/>
          </a:p>
        </p:txBody>
      </p:sp>
      <p:grpSp>
        <p:nvGrpSpPr>
          <p:cNvPr id="3" name="Grouper 2"/>
          <p:cNvGrpSpPr/>
          <p:nvPr/>
        </p:nvGrpSpPr>
        <p:grpSpPr>
          <a:xfrm>
            <a:off x="1161558" y="1052300"/>
            <a:ext cx="9759624" cy="5431904"/>
            <a:chOff x="1161558" y="1052300"/>
            <a:chExt cx="9759624" cy="5431904"/>
          </a:xfrm>
        </p:grpSpPr>
        <p:sp>
          <p:nvSpPr>
            <p:cNvPr id="26" name="Rectangle à coins arrondis 4">
              <a:extLst>
                <a:ext uri="{FF2B5EF4-FFF2-40B4-BE49-F238E27FC236}">
                  <a16:creationId xmlns:a16="http://schemas.microsoft.com/office/drawing/2014/main" xmlns="" id="{BB129B45-AFFD-4C49-8018-55FDE8FB0C6D}"/>
                </a:ext>
              </a:extLst>
            </p:cNvPr>
            <p:cNvSpPr/>
            <p:nvPr/>
          </p:nvSpPr>
          <p:spPr>
            <a:xfrm>
              <a:off x="1346263" y="1062965"/>
              <a:ext cx="2197203" cy="3608251"/>
            </a:xfrm>
            <a:prstGeom prst="roundRect">
              <a:avLst/>
            </a:prstGeom>
            <a:solidFill>
              <a:srgbClr val="84ACB6">
                <a:lumMod val="50000"/>
              </a:srgbClr>
            </a:solidFill>
            <a:ln w="25400" cap="flat" cmpd="sng" algn="ctr">
              <a:noFill/>
              <a:prstDash val="solid"/>
            </a:ln>
            <a:effectLst/>
          </p:spPr>
          <p:txBody>
            <a:bodyPr rtlCol="0" anchor="t" anchorCtr="0"/>
            <a:lstStyle/>
            <a:p>
              <a:pPr marL="0" marR="0" lvl="0" indent="0" algn="ctr" defTabSz="457200" eaLnBrk="1" fontAlgn="auto" latinLnBrk="0" hangingPunct="1">
                <a:lnSpc>
                  <a:spcPct val="100000"/>
                </a:lnSpc>
                <a:spcBef>
                  <a:spcPts val="0"/>
                </a:spcBef>
                <a:spcAft>
                  <a:spcPts val="600"/>
                </a:spcAft>
                <a:buClrTx/>
                <a:buSzTx/>
                <a:buFontTx/>
                <a:buNone/>
                <a:tabLst/>
                <a:defRPr/>
              </a:pPr>
              <a:endParaRPr kumimoji="0" lang="fr-FR" sz="1600" b="0" i="0" u="none" strike="noStrike" kern="0" cap="none" spc="0" normalizeH="0" baseline="0" noProof="0" dirty="0" smtClean="0">
                <a:ln>
                  <a:noFill/>
                </a:ln>
                <a:solidFill>
                  <a:prstClr val="white"/>
                </a:solidFill>
                <a:effectLst/>
                <a:uLnTx/>
                <a:uFillTx/>
                <a:latin typeface="Calibri"/>
                <a:ea typeface="+mn-ea"/>
                <a:cs typeface="+mn-cs"/>
              </a:endParaRPr>
            </a:p>
            <a:p>
              <a:pPr marL="0" marR="0" lvl="0" indent="0" algn="ctr" defTabSz="457200" eaLnBrk="1" fontAlgn="auto" latinLnBrk="0" hangingPunct="1">
                <a:lnSpc>
                  <a:spcPct val="100000"/>
                </a:lnSpc>
                <a:spcBef>
                  <a:spcPts val="0"/>
                </a:spcBef>
                <a:spcAft>
                  <a:spcPts val="600"/>
                </a:spcAft>
                <a:buClrTx/>
                <a:buSzTx/>
                <a:buFontTx/>
                <a:buNone/>
                <a:tabLst/>
                <a:defRPr/>
              </a:pPr>
              <a:endParaRPr lang="fr-FR" sz="1600" kern="0" dirty="0">
                <a:solidFill>
                  <a:prstClr val="white"/>
                </a:solidFill>
                <a:latin typeface="Calibri"/>
              </a:endParaRPr>
            </a:p>
            <a:p>
              <a:pPr marL="0" marR="0" lvl="0" indent="0" algn="ctr" defTabSz="457200" eaLnBrk="1" fontAlgn="auto" latinLnBrk="0" hangingPunct="1">
                <a:lnSpc>
                  <a:spcPct val="100000"/>
                </a:lnSpc>
                <a:spcBef>
                  <a:spcPts val="0"/>
                </a:spcBef>
                <a:spcAft>
                  <a:spcPts val="600"/>
                </a:spcAft>
                <a:buClrTx/>
                <a:buSzTx/>
                <a:buFontTx/>
                <a:buNone/>
                <a:tabLst/>
                <a:defRPr/>
              </a:pPr>
              <a:endParaRPr kumimoji="0" lang="fr-FR" sz="1600" b="0" i="0" u="none" strike="noStrike" kern="0" cap="none" spc="0" normalizeH="0" baseline="0" noProof="0" dirty="0" smtClean="0">
                <a:ln>
                  <a:noFill/>
                </a:ln>
                <a:solidFill>
                  <a:prstClr val="white"/>
                </a:solidFill>
                <a:effectLst/>
                <a:uLnTx/>
                <a:uFillTx/>
                <a:latin typeface="Calibri"/>
                <a:ea typeface="+mn-ea"/>
                <a:cs typeface="+mn-cs"/>
              </a:endParaRPr>
            </a:p>
            <a:p>
              <a:pPr marL="0" marR="0" lvl="0" indent="0" algn="ctr" defTabSz="457200" eaLnBrk="1" fontAlgn="auto" latinLnBrk="0" hangingPunct="1">
                <a:lnSpc>
                  <a:spcPct val="100000"/>
                </a:lnSpc>
                <a:spcBef>
                  <a:spcPts val="0"/>
                </a:spcBef>
                <a:spcAft>
                  <a:spcPts val="600"/>
                </a:spcAft>
                <a:buClrTx/>
                <a:buSzTx/>
                <a:buFontTx/>
                <a:buNone/>
                <a:tabLst/>
                <a:defRPr/>
              </a:pPr>
              <a:r>
                <a:rPr kumimoji="0" lang="fr-FR" sz="1600" b="0" i="0" u="none" strike="noStrike" kern="0" cap="none" spc="0" normalizeH="0" baseline="0" noProof="0" dirty="0" smtClean="0">
                  <a:ln>
                    <a:noFill/>
                  </a:ln>
                  <a:solidFill>
                    <a:prstClr val="white"/>
                  </a:solidFill>
                  <a:effectLst/>
                  <a:uLnTx/>
                  <a:uFillTx/>
                  <a:latin typeface="Calibri"/>
                  <a:ea typeface="+mn-ea"/>
                  <a:cs typeface="+mn-cs"/>
                </a:rPr>
                <a:t>BLOC </a:t>
              </a:r>
              <a:r>
                <a:rPr kumimoji="0" lang="fr-FR" sz="1600" b="0" i="0" u="none" strike="noStrike" kern="0" cap="none" spc="0" normalizeH="0" baseline="0" noProof="0" dirty="0">
                  <a:ln>
                    <a:noFill/>
                  </a:ln>
                  <a:solidFill>
                    <a:prstClr val="white"/>
                  </a:solidFill>
                  <a:effectLst/>
                  <a:uLnTx/>
                  <a:uFillTx/>
                  <a:latin typeface="Calibri"/>
                  <a:ea typeface="+mn-ea"/>
                  <a:cs typeface="+mn-cs"/>
                </a:rPr>
                <a:t>SOCLE DISCIPLINAIRE</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fr-FR" sz="1400" b="0" i="0" u="none" strike="noStrike" kern="0" cap="none" spc="0" normalizeH="0" baseline="0" noProof="0" dirty="0">
                  <a:ln>
                    <a:noFill/>
                  </a:ln>
                  <a:solidFill>
                    <a:srgbClr val="FFFF00"/>
                  </a:solidFill>
                  <a:effectLst/>
                  <a:uLnTx/>
                  <a:uFillTx/>
                  <a:latin typeface="Calibri"/>
                  <a:ea typeface="+mn-ea"/>
                  <a:cs typeface="+mn-cs"/>
                </a:rPr>
                <a:t>Vise l’acquisition progressive des savoirs, savoir-faire, savoir être scientifiques communs à </a:t>
              </a:r>
              <a:r>
                <a:rPr kumimoji="0" lang="fr-FR" sz="1400" b="0" i="0" u="none" strike="noStrike" kern="0" cap="none" spc="0" normalizeH="0" baseline="0" noProof="0" dirty="0" smtClean="0">
                  <a:ln>
                    <a:noFill/>
                  </a:ln>
                  <a:solidFill>
                    <a:srgbClr val="FFFF00"/>
                  </a:solidFill>
                  <a:effectLst/>
                  <a:uLnTx/>
                  <a:uFillTx/>
                  <a:latin typeface="Calibri"/>
                  <a:ea typeface="+mn-ea"/>
                  <a:cs typeface="+mn-cs"/>
                </a:rPr>
                <a:t>tous.</a:t>
              </a:r>
              <a:endParaRPr kumimoji="0" lang="fr-FR" sz="1400" b="0" i="0" u="none" strike="noStrike" kern="0" cap="none" spc="0" normalizeH="0" baseline="0" noProof="0" dirty="0">
                <a:ln>
                  <a:noFill/>
                </a:ln>
                <a:solidFill>
                  <a:srgbClr val="FFFF00"/>
                </a:solidFill>
                <a:effectLst/>
                <a:uLnTx/>
                <a:uFillTx/>
                <a:latin typeface="Calibri"/>
                <a:ea typeface="+mn-ea"/>
                <a:cs typeface="+mn-cs"/>
              </a:endParaRPr>
            </a:p>
          </p:txBody>
        </p:sp>
        <p:sp>
          <p:nvSpPr>
            <p:cNvPr id="28" name="Rectangle à coins arrondis 51">
              <a:extLst>
                <a:ext uri="{FF2B5EF4-FFF2-40B4-BE49-F238E27FC236}">
                  <a16:creationId xmlns:a16="http://schemas.microsoft.com/office/drawing/2014/main" xmlns="" id="{1CFB9FE6-40B5-8F43-9906-F40C39D5DC76}"/>
                </a:ext>
              </a:extLst>
            </p:cNvPr>
            <p:cNvSpPr/>
            <p:nvPr/>
          </p:nvSpPr>
          <p:spPr>
            <a:xfrm>
              <a:off x="6091155" y="1069190"/>
              <a:ext cx="2222834" cy="4443741"/>
            </a:xfrm>
            <a:prstGeom prst="roundRect">
              <a:avLst/>
            </a:prstGeom>
            <a:solidFill>
              <a:srgbClr val="528E84"/>
            </a:solidFill>
            <a:ln w="25400" cap="flat" cmpd="sng" algn="ctr">
              <a:noFill/>
              <a:prstDash val="solid"/>
            </a:ln>
            <a:effectLst/>
          </p:spPr>
          <p:txBody>
            <a:bodyPr rtlCol="0" anchor="t" anchorCtr="0"/>
            <a:lstStyle/>
            <a:p>
              <a:pPr marL="0" marR="0" lvl="0" indent="0" algn="ctr" defTabSz="457200" eaLnBrk="1" fontAlgn="auto" latinLnBrk="0" hangingPunct="1">
                <a:lnSpc>
                  <a:spcPct val="100000"/>
                </a:lnSpc>
                <a:spcBef>
                  <a:spcPts val="0"/>
                </a:spcBef>
                <a:spcAft>
                  <a:spcPts val="600"/>
                </a:spcAft>
                <a:buClrTx/>
                <a:buSzTx/>
                <a:buFontTx/>
                <a:buNone/>
                <a:tabLst/>
                <a:defRPr/>
              </a:pPr>
              <a:endParaRPr kumimoji="0" lang="fr-FR" sz="1600" b="0" i="0" u="none" strike="noStrike" kern="0" cap="none" spc="0" normalizeH="0" baseline="0" noProof="0" dirty="0" smtClean="0">
                <a:ln>
                  <a:noFill/>
                </a:ln>
                <a:solidFill>
                  <a:prstClr val="white"/>
                </a:solidFill>
                <a:effectLst/>
                <a:uLnTx/>
                <a:uFillTx/>
                <a:latin typeface="Calibri"/>
                <a:ea typeface="+mn-ea"/>
                <a:cs typeface="+mn-cs"/>
              </a:endParaRPr>
            </a:p>
            <a:p>
              <a:pPr marL="0" marR="0" lvl="0" indent="0" algn="ctr" defTabSz="457200" eaLnBrk="1" fontAlgn="auto" latinLnBrk="0" hangingPunct="1">
                <a:lnSpc>
                  <a:spcPct val="100000"/>
                </a:lnSpc>
                <a:spcBef>
                  <a:spcPts val="0"/>
                </a:spcBef>
                <a:spcAft>
                  <a:spcPts val="600"/>
                </a:spcAft>
                <a:buClrTx/>
                <a:buSzTx/>
                <a:buFontTx/>
                <a:buNone/>
                <a:tabLst/>
                <a:defRPr/>
              </a:pPr>
              <a:endParaRPr lang="fr-FR" sz="1600" kern="0" dirty="0">
                <a:solidFill>
                  <a:prstClr val="white"/>
                </a:solidFill>
                <a:latin typeface="Calibri"/>
              </a:endParaRPr>
            </a:p>
            <a:p>
              <a:pPr marL="0" marR="0" lvl="0" indent="0" algn="ctr" defTabSz="457200" eaLnBrk="1" fontAlgn="auto" latinLnBrk="0" hangingPunct="1">
                <a:lnSpc>
                  <a:spcPct val="100000"/>
                </a:lnSpc>
                <a:spcBef>
                  <a:spcPts val="0"/>
                </a:spcBef>
                <a:spcAft>
                  <a:spcPts val="600"/>
                </a:spcAft>
                <a:buClrTx/>
                <a:buSzTx/>
                <a:buFontTx/>
                <a:buNone/>
                <a:tabLst/>
                <a:defRPr/>
              </a:pPr>
              <a:endParaRPr kumimoji="0" lang="fr-FR" sz="1600" b="0" i="0" u="none" strike="noStrike" kern="0" cap="none" spc="0" normalizeH="0" baseline="0" noProof="0" dirty="0" smtClean="0">
                <a:ln>
                  <a:noFill/>
                </a:ln>
                <a:solidFill>
                  <a:prstClr val="white"/>
                </a:solidFill>
                <a:effectLst/>
                <a:uLnTx/>
                <a:uFillTx/>
                <a:latin typeface="Calibri"/>
                <a:ea typeface="+mn-ea"/>
                <a:cs typeface="+mn-cs"/>
              </a:endParaRPr>
            </a:p>
            <a:p>
              <a:pPr marL="0" marR="0" lvl="0" indent="0" algn="ctr" defTabSz="457200" eaLnBrk="1" fontAlgn="auto" latinLnBrk="0" hangingPunct="1">
                <a:lnSpc>
                  <a:spcPct val="100000"/>
                </a:lnSpc>
                <a:spcBef>
                  <a:spcPts val="0"/>
                </a:spcBef>
                <a:spcAft>
                  <a:spcPts val="600"/>
                </a:spcAft>
                <a:buClrTx/>
                <a:buSzTx/>
                <a:buFontTx/>
                <a:buNone/>
                <a:tabLst/>
                <a:defRPr/>
              </a:pPr>
              <a:r>
                <a:rPr kumimoji="0" lang="fr-FR" sz="1600" b="0" i="0" u="none" strike="noStrike" kern="0" cap="none" spc="0" normalizeH="0" baseline="0" noProof="0" dirty="0" smtClean="0">
                  <a:ln>
                    <a:noFill/>
                  </a:ln>
                  <a:solidFill>
                    <a:prstClr val="white"/>
                  </a:solidFill>
                  <a:effectLst/>
                  <a:uLnTx/>
                  <a:uFillTx/>
                  <a:latin typeface="Calibri"/>
                  <a:ea typeface="+mn-ea"/>
                  <a:cs typeface="+mn-cs"/>
                </a:rPr>
                <a:t>BLOC </a:t>
              </a:r>
              <a:r>
                <a:rPr kumimoji="0" lang="fr-FR" sz="1600" b="0" i="0" u="none" strike="noStrike" kern="0" cap="none" spc="0" normalizeH="0" baseline="0" noProof="0" dirty="0">
                  <a:ln>
                    <a:noFill/>
                  </a:ln>
                  <a:solidFill>
                    <a:prstClr val="white"/>
                  </a:solidFill>
                  <a:effectLst/>
                  <a:uLnTx/>
                  <a:uFillTx/>
                  <a:latin typeface="Calibri"/>
                  <a:ea typeface="+mn-ea"/>
                  <a:cs typeface="+mn-cs"/>
                </a:rPr>
                <a:t>TRANSVERSE</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fr-FR" sz="1400" b="0" i="0" u="none" strike="noStrike" kern="0" cap="none" spc="0" normalizeH="0" baseline="0" noProof="0" dirty="0">
                  <a:ln>
                    <a:noFill/>
                  </a:ln>
                  <a:solidFill>
                    <a:srgbClr val="FFFF00"/>
                  </a:solidFill>
                  <a:effectLst/>
                  <a:uLnTx/>
                  <a:uFillTx/>
                  <a:latin typeface="Calibri"/>
                  <a:ea typeface="+mn-ea"/>
                  <a:cs typeface="+mn-cs"/>
                </a:rPr>
                <a:t>Vise l’acquisition des capacités transverses : Communication</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fr-FR" sz="1400" b="0" i="0" u="none" strike="noStrike" kern="0" cap="none" spc="0" normalizeH="0" baseline="0" noProof="0" dirty="0">
                  <a:ln>
                    <a:noFill/>
                  </a:ln>
                  <a:solidFill>
                    <a:srgbClr val="FFFF00"/>
                  </a:solidFill>
                  <a:effectLst/>
                  <a:uLnTx/>
                  <a:uFillTx/>
                  <a:latin typeface="Calibri"/>
                  <a:ea typeface="+mn-ea"/>
                  <a:cs typeface="+mn-cs"/>
                </a:rPr>
                <a:t>Autonomisation Recherche documentaire</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fr-FR" sz="1400" b="0" i="0" u="none" strike="noStrike" kern="0" cap="none" spc="0" normalizeH="0" baseline="0" noProof="0" dirty="0">
                  <a:ln>
                    <a:noFill/>
                  </a:ln>
                  <a:solidFill>
                    <a:srgbClr val="FFFF00"/>
                  </a:solidFill>
                  <a:effectLst/>
                  <a:uLnTx/>
                  <a:uFillTx/>
                  <a:latin typeface="Calibri"/>
                  <a:ea typeface="+mn-ea"/>
                  <a:cs typeface="+mn-cs"/>
                </a:rPr>
                <a:t>Outils numériques Créativité</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fr-FR" sz="1400" b="0" i="0" u="none" strike="noStrike" kern="0" cap="none" spc="0" normalizeH="0" baseline="0" noProof="0" dirty="0">
                  <a:ln>
                    <a:noFill/>
                  </a:ln>
                  <a:solidFill>
                    <a:srgbClr val="FFFF00"/>
                  </a:solidFill>
                  <a:effectLst/>
                  <a:uLnTx/>
                  <a:uFillTx/>
                  <a:latin typeface="Calibri"/>
                  <a:ea typeface="+mn-ea"/>
                  <a:cs typeface="+mn-cs"/>
                </a:rPr>
                <a:t>Gestion de projet </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fr-FR" sz="1400" b="0" i="0" u="none" strike="noStrike" kern="0" cap="none" spc="0" normalizeH="0" baseline="0" noProof="0" dirty="0">
                  <a:ln>
                    <a:noFill/>
                  </a:ln>
                  <a:solidFill>
                    <a:srgbClr val="FFFF00"/>
                  </a:solidFill>
                  <a:effectLst/>
                  <a:uLnTx/>
                  <a:uFillTx/>
                  <a:latin typeface="Calibri"/>
                  <a:ea typeface="+mn-ea"/>
                  <a:cs typeface="+mn-cs"/>
                </a:rPr>
                <a:t>Capacités </a:t>
              </a:r>
              <a:r>
                <a:rPr kumimoji="0" lang="fr-FR" sz="1400" b="0" i="0" u="none" strike="noStrike" kern="0" cap="none" spc="0" normalizeH="0" baseline="0" noProof="0" dirty="0" smtClean="0">
                  <a:ln>
                    <a:noFill/>
                  </a:ln>
                  <a:solidFill>
                    <a:srgbClr val="FFFF00"/>
                  </a:solidFill>
                  <a:effectLst/>
                  <a:uLnTx/>
                  <a:uFillTx/>
                  <a:latin typeface="Calibri"/>
                  <a:ea typeface="+mn-ea"/>
                  <a:cs typeface="+mn-cs"/>
                </a:rPr>
                <a:t>linguistiques.</a:t>
              </a:r>
              <a:endParaRPr kumimoji="0" lang="fr-FR" sz="1400" b="0" i="0" u="none" strike="noStrike" kern="0" cap="none" spc="0" normalizeH="0" baseline="0" noProof="0" dirty="0">
                <a:ln>
                  <a:noFill/>
                </a:ln>
                <a:solidFill>
                  <a:srgbClr val="FFFF00"/>
                </a:solidFill>
                <a:effectLst/>
                <a:uLnTx/>
                <a:uFillTx/>
                <a:latin typeface="Calibri"/>
                <a:ea typeface="+mn-ea"/>
                <a:cs typeface="+mn-cs"/>
              </a:endParaRPr>
            </a:p>
          </p:txBody>
        </p:sp>
        <p:sp>
          <p:nvSpPr>
            <p:cNvPr id="29" name="Rectangle à coins arrondis 78">
              <a:extLst>
                <a:ext uri="{FF2B5EF4-FFF2-40B4-BE49-F238E27FC236}">
                  <a16:creationId xmlns:a16="http://schemas.microsoft.com/office/drawing/2014/main" xmlns="" id="{B16FBFF5-5830-4048-8D5B-30DD269D2F3E}"/>
                </a:ext>
              </a:extLst>
            </p:cNvPr>
            <p:cNvSpPr/>
            <p:nvPr/>
          </p:nvSpPr>
          <p:spPr>
            <a:xfrm>
              <a:off x="8490683" y="1052300"/>
              <a:ext cx="2194301" cy="4460319"/>
            </a:xfrm>
            <a:prstGeom prst="roundRect">
              <a:avLst/>
            </a:prstGeom>
            <a:solidFill>
              <a:srgbClr val="CEDBE6">
                <a:lumMod val="25000"/>
              </a:srgbClr>
            </a:solidFill>
            <a:ln w="25400" cap="flat" cmpd="sng" algn="ctr">
              <a:noFill/>
              <a:prstDash val="solid"/>
            </a:ln>
            <a:effectLst/>
          </p:spPr>
          <p:txBody>
            <a:bodyPr rtlCol="0" anchor="t" anchorCtr="0"/>
            <a:lstStyle/>
            <a:p>
              <a:pPr marL="0" marR="0" lvl="0" indent="0" algn="ctr" defTabSz="457200" eaLnBrk="1" fontAlgn="auto" latinLnBrk="0" hangingPunct="1">
                <a:lnSpc>
                  <a:spcPct val="100000"/>
                </a:lnSpc>
                <a:spcBef>
                  <a:spcPts val="0"/>
                </a:spcBef>
                <a:spcAft>
                  <a:spcPts val="600"/>
                </a:spcAft>
                <a:buClrTx/>
                <a:buSzTx/>
                <a:buFontTx/>
                <a:buNone/>
                <a:tabLst/>
                <a:defRPr/>
              </a:pPr>
              <a:endParaRPr kumimoji="0" lang="fr-FR" sz="1600" b="0" i="0" u="none" strike="noStrike" kern="0" cap="none" spc="0" normalizeH="0" baseline="0" noProof="0" dirty="0" smtClean="0">
                <a:ln>
                  <a:noFill/>
                </a:ln>
                <a:solidFill>
                  <a:prstClr val="white"/>
                </a:solidFill>
                <a:effectLst/>
                <a:uLnTx/>
                <a:uFillTx/>
                <a:latin typeface="Calibri"/>
                <a:ea typeface="+mn-ea"/>
                <a:cs typeface="+mn-cs"/>
              </a:endParaRPr>
            </a:p>
            <a:p>
              <a:pPr marL="0" marR="0" lvl="0" indent="0" algn="ctr" defTabSz="457200" eaLnBrk="1" fontAlgn="auto" latinLnBrk="0" hangingPunct="1">
                <a:lnSpc>
                  <a:spcPct val="100000"/>
                </a:lnSpc>
                <a:spcBef>
                  <a:spcPts val="0"/>
                </a:spcBef>
                <a:spcAft>
                  <a:spcPts val="600"/>
                </a:spcAft>
                <a:buClrTx/>
                <a:buSzTx/>
                <a:buFontTx/>
                <a:buNone/>
                <a:tabLst/>
                <a:defRPr/>
              </a:pPr>
              <a:endParaRPr lang="fr-FR" sz="1600" kern="0" dirty="0">
                <a:solidFill>
                  <a:prstClr val="white"/>
                </a:solidFill>
                <a:latin typeface="Calibri"/>
              </a:endParaRPr>
            </a:p>
            <a:p>
              <a:pPr marL="0" marR="0" lvl="0" indent="0" algn="ctr" defTabSz="457200" eaLnBrk="1" fontAlgn="auto" latinLnBrk="0" hangingPunct="1">
                <a:lnSpc>
                  <a:spcPct val="100000"/>
                </a:lnSpc>
                <a:spcBef>
                  <a:spcPts val="0"/>
                </a:spcBef>
                <a:spcAft>
                  <a:spcPts val="600"/>
                </a:spcAft>
                <a:buClrTx/>
                <a:buSzTx/>
                <a:buFontTx/>
                <a:buNone/>
                <a:tabLst/>
                <a:defRPr/>
              </a:pPr>
              <a:endParaRPr kumimoji="0" lang="fr-FR" sz="1600" b="0" i="0" u="none" strike="noStrike" kern="0" cap="none" spc="0" normalizeH="0" baseline="0" noProof="0" dirty="0" smtClean="0">
                <a:ln>
                  <a:noFill/>
                </a:ln>
                <a:solidFill>
                  <a:prstClr val="white"/>
                </a:solidFill>
                <a:effectLst/>
                <a:uLnTx/>
                <a:uFillTx/>
                <a:latin typeface="Calibri"/>
                <a:ea typeface="+mn-ea"/>
                <a:cs typeface="+mn-cs"/>
              </a:endParaRPr>
            </a:p>
            <a:p>
              <a:pPr marL="0" marR="0" lvl="0" indent="0" algn="ctr" defTabSz="457200" eaLnBrk="1" fontAlgn="auto" latinLnBrk="0" hangingPunct="1">
                <a:lnSpc>
                  <a:spcPct val="100000"/>
                </a:lnSpc>
                <a:spcBef>
                  <a:spcPts val="0"/>
                </a:spcBef>
                <a:spcAft>
                  <a:spcPts val="600"/>
                </a:spcAft>
                <a:buClrTx/>
                <a:buSzTx/>
                <a:buFontTx/>
                <a:buNone/>
                <a:tabLst/>
                <a:defRPr/>
              </a:pPr>
              <a:r>
                <a:rPr kumimoji="0" lang="fr-FR" sz="1600" b="0" i="0" u="none" strike="noStrike" kern="0" cap="none" spc="0" normalizeH="0" baseline="0" noProof="0" dirty="0" smtClean="0">
                  <a:ln>
                    <a:noFill/>
                  </a:ln>
                  <a:solidFill>
                    <a:prstClr val="white"/>
                  </a:solidFill>
                  <a:effectLst/>
                  <a:uLnTx/>
                  <a:uFillTx/>
                  <a:latin typeface="Calibri"/>
                  <a:ea typeface="+mn-ea"/>
                  <a:cs typeface="+mn-cs"/>
                </a:rPr>
                <a:t>BLOC </a:t>
              </a:r>
              <a:r>
                <a:rPr kumimoji="0" lang="fr-FR" sz="1600" b="0" i="0" u="none" strike="noStrike" kern="0" cap="none" spc="0" normalizeH="0" baseline="0" noProof="0" dirty="0">
                  <a:ln>
                    <a:noFill/>
                  </a:ln>
                  <a:solidFill>
                    <a:prstClr val="white"/>
                  </a:solidFill>
                  <a:effectLst/>
                  <a:uLnTx/>
                  <a:uFillTx/>
                  <a:latin typeface="Calibri"/>
                  <a:ea typeface="+mn-ea"/>
                  <a:cs typeface="+mn-cs"/>
                </a:rPr>
                <a:t>PPEI</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fr-FR" sz="1400" b="0" i="0" u="none" strike="noStrike" kern="0" cap="none" spc="0" normalizeH="0" baseline="0" noProof="0" dirty="0">
                  <a:ln>
                    <a:noFill/>
                  </a:ln>
                  <a:solidFill>
                    <a:srgbClr val="FFFF00"/>
                  </a:solidFill>
                  <a:effectLst/>
                  <a:uLnTx/>
                  <a:uFillTx/>
                  <a:latin typeface="Calibri"/>
                  <a:ea typeface="+mn-ea"/>
                  <a:cs typeface="+mn-cs"/>
                </a:rPr>
                <a:t>Vise l’acquisition des capacités </a:t>
              </a:r>
              <a:r>
                <a:rPr kumimoji="0" lang="fr-FR" sz="1400" b="0" i="0" u="none" strike="noStrike" kern="0" cap="none" spc="0" normalizeH="0" baseline="0" noProof="0" dirty="0" smtClean="0">
                  <a:ln>
                    <a:noFill/>
                  </a:ln>
                  <a:solidFill>
                    <a:srgbClr val="FFFF00"/>
                  </a:solidFill>
                  <a:effectLst/>
                  <a:uLnTx/>
                  <a:uFillTx/>
                  <a:latin typeface="Calibri"/>
                  <a:ea typeface="+mn-ea"/>
                  <a:cs typeface="+mn-cs"/>
                </a:rPr>
                <a:t>pré-pro.</a:t>
              </a:r>
              <a:endParaRPr kumimoji="0" lang="fr-FR" sz="1400" b="0" i="0" u="none" strike="noStrike" kern="0" cap="none" spc="0" normalizeH="0" baseline="0" noProof="0" dirty="0">
                <a:ln>
                  <a:noFill/>
                </a:ln>
                <a:solidFill>
                  <a:prstClr val="white"/>
                </a:solidFill>
                <a:effectLst/>
                <a:uLnTx/>
                <a:uFillTx/>
                <a:latin typeface="Calibri"/>
                <a:ea typeface="+mn-ea"/>
                <a:cs typeface="+mn-cs"/>
              </a:endParaRPr>
            </a:p>
          </p:txBody>
        </p:sp>
        <p:sp>
          <p:nvSpPr>
            <p:cNvPr id="30" name="Rectangle à coins arrondis 82">
              <a:extLst>
                <a:ext uri="{FF2B5EF4-FFF2-40B4-BE49-F238E27FC236}">
                  <a16:creationId xmlns:a16="http://schemas.microsoft.com/office/drawing/2014/main" xmlns="" id="{C8D1A734-6D4E-A84A-A423-52A280D520F1}"/>
                </a:ext>
              </a:extLst>
            </p:cNvPr>
            <p:cNvSpPr/>
            <p:nvPr/>
          </p:nvSpPr>
          <p:spPr>
            <a:xfrm>
              <a:off x="3720160" y="1069190"/>
              <a:ext cx="2194301" cy="4443741"/>
            </a:xfrm>
            <a:prstGeom prst="roundRect">
              <a:avLst/>
            </a:prstGeom>
            <a:solidFill>
              <a:srgbClr val="CEDBE6">
                <a:lumMod val="50000"/>
              </a:srgbClr>
            </a:solidFill>
            <a:ln w="25400" cap="flat" cmpd="sng" algn="ctr">
              <a:noFill/>
              <a:prstDash val="solid"/>
            </a:ln>
            <a:effectLst/>
          </p:spPr>
          <p:txBody>
            <a:bodyPr rtlCol="0" anchor="t" anchorCtr="0"/>
            <a:lstStyle/>
            <a:p>
              <a:pPr marL="0" marR="0" lvl="0" indent="0" algn="ctr" defTabSz="457200" eaLnBrk="1" fontAlgn="auto" latinLnBrk="0" hangingPunct="1">
                <a:lnSpc>
                  <a:spcPct val="100000"/>
                </a:lnSpc>
                <a:spcBef>
                  <a:spcPts val="0"/>
                </a:spcBef>
                <a:spcAft>
                  <a:spcPts val="600"/>
                </a:spcAft>
                <a:buClrTx/>
                <a:buSzTx/>
                <a:buFontTx/>
                <a:buNone/>
                <a:tabLst/>
                <a:defRPr/>
              </a:pPr>
              <a:endParaRPr kumimoji="0" lang="fr-FR" sz="1600" b="0" i="0" u="none" strike="noStrike" kern="0" cap="none" spc="0" normalizeH="0" baseline="0" noProof="0" dirty="0" smtClean="0">
                <a:ln>
                  <a:noFill/>
                </a:ln>
                <a:solidFill>
                  <a:prstClr val="white"/>
                </a:solidFill>
                <a:effectLst/>
                <a:uLnTx/>
                <a:uFillTx/>
                <a:latin typeface="Calibri"/>
                <a:ea typeface="+mn-ea"/>
                <a:cs typeface="+mn-cs"/>
              </a:endParaRPr>
            </a:p>
            <a:p>
              <a:pPr marL="0" marR="0" lvl="0" indent="0" algn="ctr" defTabSz="457200" eaLnBrk="1" fontAlgn="auto" latinLnBrk="0" hangingPunct="1">
                <a:lnSpc>
                  <a:spcPct val="100000"/>
                </a:lnSpc>
                <a:spcBef>
                  <a:spcPts val="0"/>
                </a:spcBef>
                <a:spcAft>
                  <a:spcPts val="600"/>
                </a:spcAft>
                <a:buClrTx/>
                <a:buSzTx/>
                <a:buFontTx/>
                <a:buNone/>
                <a:tabLst/>
                <a:defRPr/>
              </a:pPr>
              <a:endParaRPr lang="fr-FR" sz="1600" kern="0" dirty="0">
                <a:solidFill>
                  <a:prstClr val="white"/>
                </a:solidFill>
                <a:latin typeface="Calibri"/>
              </a:endParaRPr>
            </a:p>
            <a:p>
              <a:pPr marL="0" marR="0" lvl="0" indent="0" algn="ctr" defTabSz="457200" eaLnBrk="1" fontAlgn="auto" latinLnBrk="0" hangingPunct="1">
                <a:lnSpc>
                  <a:spcPct val="100000"/>
                </a:lnSpc>
                <a:spcBef>
                  <a:spcPts val="0"/>
                </a:spcBef>
                <a:spcAft>
                  <a:spcPts val="600"/>
                </a:spcAft>
                <a:buClrTx/>
                <a:buSzTx/>
                <a:buFontTx/>
                <a:buNone/>
                <a:tabLst/>
                <a:defRPr/>
              </a:pPr>
              <a:endParaRPr kumimoji="0" lang="fr-FR" sz="1600" b="0" i="0" u="none" strike="noStrike" kern="0" cap="none" spc="0" normalizeH="0" baseline="0" noProof="0" dirty="0" smtClean="0">
                <a:ln>
                  <a:noFill/>
                </a:ln>
                <a:solidFill>
                  <a:prstClr val="white"/>
                </a:solidFill>
                <a:effectLst/>
                <a:uLnTx/>
                <a:uFillTx/>
                <a:latin typeface="Calibri"/>
                <a:ea typeface="+mn-ea"/>
                <a:cs typeface="+mn-cs"/>
              </a:endParaRPr>
            </a:p>
            <a:p>
              <a:pPr marL="0" marR="0" lvl="0" indent="0" algn="ctr" defTabSz="457200" eaLnBrk="1" fontAlgn="auto" latinLnBrk="0" hangingPunct="1">
                <a:lnSpc>
                  <a:spcPct val="100000"/>
                </a:lnSpc>
                <a:spcBef>
                  <a:spcPts val="0"/>
                </a:spcBef>
                <a:spcAft>
                  <a:spcPts val="600"/>
                </a:spcAft>
                <a:buClrTx/>
                <a:buSzTx/>
                <a:buFontTx/>
                <a:buNone/>
                <a:tabLst/>
                <a:defRPr/>
              </a:pPr>
              <a:r>
                <a:rPr kumimoji="0" lang="fr-FR" sz="1600" b="0" i="0" u="none" strike="noStrike" kern="0" cap="none" spc="0" normalizeH="0" baseline="0" noProof="0" dirty="0" smtClean="0">
                  <a:ln>
                    <a:noFill/>
                  </a:ln>
                  <a:solidFill>
                    <a:prstClr val="white"/>
                  </a:solidFill>
                  <a:effectLst/>
                  <a:uLnTx/>
                  <a:uFillTx/>
                  <a:latin typeface="Calibri"/>
                  <a:ea typeface="+mn-ea"/>
                  <a:cs typeface="+mn-cs"/>
                </a:rPr>
                <a:t>BLOC </a:t>
              </a:r>
              <a:r>
                <a:rPr kumimoji="0" lang="fr-FR" sz="1600" b="0" i="0" u="none" strike="noStrike" kern="0" cap="none" spc="0" normalizeH="0" baseline="0" noProof="0" dirty="0">
                  <a:ln>
                    <a:noFill/>
                  </a:ln>
                  <a:solidFill>
                    <a:prstClr val="white"/>
                  </a:solidFill>
                  <a:effectLst/>
                  <a:uLnTx/>
                  <a:uFillTx/>
                  <a:latin typeface="Calibri"/>
                  <a:ea typeface="+mn-ea"/>
                  <a:cs typeface="+mn-cs"/>
                </a:rPr>
                <a:t>OPTION</a:t>
              </a:r>
            </a:p>
            <a:p>
              <a:pPr marL="0" marR="0" lvl="0" indent="0" algn="ctr" defTabSz="457200" eaLnBrk="1" fontAlgn="auto" latinLnBrk="0" hangingPunct="1">
                <a:lnSpc>
                  <a:spcPct val="100000"/>
                </a:lnSpc>
                <a:spcBef>
                  <a:spcPts val="0"/>
                </a:spcBef>
                <a:spcAft>
                  <a:spcPts val="600"/>
                </a:spcAft>
                <a:buClrTx/>
                <a:buSzTx/>
                <a:buFontTx/>
                <a:buNone/>
                <a:tabLst/>
                <a:defRPr/>
              </a:pPr>
              <a:r>
                <a:rPr kumimoji="0" lang="fr-FR" sz="1400" b="0" i="0" u="none" strike="noStrike" kern="0" cap="none" spc="0" normalizeH="0" baseline="0" noProof="0" dirty="0">
                  <a:ln>
                    <a:noFill/>
                  </a:ln>
                  <a:solidFill>
                    <a:srgbClr val="D9D9B2"/>
                  </a:solidFill>
                  <a:effectLst/>
                  <a:uLnTx/>
                  <a:uFillTx/>
                  <a:latin typeface="Calibri"/>
                  <a:ea typeface="+mn-ea"/>
                  <a:cs typeface="+mn-cs"/>
                </a:rPr>
                <a:t>1</a:t>
              </a:r>
              <a:r>
                <a:rPr kumimoji="0" lang="fr-FR" sz="1400" b="0" i="0" u="none" strike="noStrike" kern="0" cap="none" spc="0" normalizeH="0" baseline="30000" noProof="0" dirty="0">
                  <a:ln>
                    <a:noFill/>
                  </a:ln>
                  <a:solidFill>
                    <a:srgbClr val="D9D9B2"/>
                  </a:solidFill>
                  <a:effectLst/>
                  <a:uLnTx/>
                  <a:uFillTx/>
                  <a:latin typeface="Calibri"/>
                  <a:ea typeface="+mn-ea"/>
                  <a:cs typeface="+mn-cs"/>
                </a:rPr>
                <a:t>er </a:t>
              </a:r>
              <a:r>
                <a:rPr kumimoji="0" lang="fr-FR" sz="1400" b="0" i="0" u="none" strike="noStrike" kern="0" cap="none" spc="0" normalizeH="0" baseline="0" noProof="0" dirty="0">
                  <a:ln>
                    <a:noFill/>
                  </a:ln>
                  <a:solidFill>
                    <a:srgbClr val="D9D9B2"/>
                  </a:solidFill>
                  <a:effectLst/>
                  <a:uLnTx/>
                  <a:uFillTx/>
                  <a:latin typeface="Calibri"/>
                  <a:ea typeface="+mn-ea"/>
                  <a:cs typeface="+mn-cs"/>
                </a:rPr>
                <a:t>niveau de modularité et de personnalisation</a:t>
              </a:r>
              <a:endParaRPr kumimoji="0" lang="fr-FR" sz="1400" b="0" i="0" u="none" strike="noStrike" kern="0" cap="none" spc="0" normalizeH="0" baseline="0" noProof="0" dirty="0">
                <a:ln>
                  <a:noFill/>
                </a:ln>
                <a:solidFill>
                  <a:prstClr val="white"/>
                </a:solidFill>
                <a:effectLst/>
                <a:uLnTx/>
                <a:uFillTx/>
                <a:latin typeface="Calibri"/>
                <a:ea typeface="+mn-ea"/>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fr-FR" sz="1400" b="0" i="0" u="none" strike="noStrike" kern="0" cap="none" spc="0" normalizeH="0" baseline="0" noProof="0" dirty="0" smtClean="0">
                  <a:ln>
                    <a:noFill/>
                  </a:ln>
                  <a:solidFill>
                    <a:srgbClr val="FFFF00"/>
                  </a:solidFill>
                  <a:effectLst/>
                  <a:uLnTx/>
                  <a:uFillTx/>
                  <a:latin typeface="Calibri"/>
                  <a:ea typeface="+mn-ea"/>
                  <a:cs typeface="+mn-cs"/>
                </a:rPr>
                <a:t>Vise l’ouverture /découverte disciplinaire et place </a:t>
              </a:r>
              <a:r>
                <a:rPr kumimoji="0" lang="fr-FR" sz="1400" b="0" i="0" u="none" strike="noStrike" kern="0" cap="none" spc="0" normalizeH="0" baseline="0" noProof="0" dirty="0">
                  <a:ln>
                    <a:noFill/>
                  </a:ln>
                  <a:solidFill>
                    <a:srgbClr val="FFFF00"/>
                  </a:solidFill>
                  <a:effectLst/>
                  <a:uLnTx/>
                  <a:uFillTx/>
                  <a:latin typeface="Calibri"/>
                  <a:ea typeface="+mn-ea"/>
                  <a:cs typeface="+mn-cs"/>
                </a:rPr>
                <a:t>les étudiants en situation de renforcer et/ou mettre en œuvre les capacités du socle </a:t>
              </a:r>
              <a:r>
                <a:rPr kumimoji="0" lang="fr-FR" sz="1400" b="0" i="0" u="none" strike="noStrike" kern="0" cap="none" spc="0" normalizeH="0" baseline="0" noProof="0" dirty="0" smtClean="0">
                  <a:ln>
                    <a:noFill/>
                  </a:ln>
                  <a:solidFill>
                    <a:srgbClr val="FFFF00"/>
                  </a:solidFill>
                  <a:effectLst/>
                  <a:uLnTx/>
                  <a:uFillTx/>
                  <a:latin typeface="Calibri"/>
                  <a:ea typeface="+mn-ea"/>
                  <a:cs typeface="+mn-cs"/>
                </a:rPr>
                <a:t>et transversales autour d’objets disciplinaires ou transdisciplinaires.</a:t>
              </a:r>
              <a:endParaRPr kumimoji="0" lang="fr-FR" sz="1400" b="0" i="0" u="none" strike="noStrike" kern="0" cap="none" spc="0" normalizeH="0" baseline="0" noProof="0" dirty="0">
                <a:ln>
                  <a:noFill/>
                </a:ln>
                <a:solidFill>
                  <a:srgbClr val="FFFF00"/>
                </a:solidFill>
                <a:effectLst/>
                <a:uLnTx/>
                <a:uFillTx/>
                <a:latin typeface="Calibri"/>
                <a:ea typeface="+mn-ea"/>
                <a:cs typeface="+mn-cs"/>
              </a:endParaRPr>
            </a:p>
          </p:txBody>
        </p:sp>
        <p:sp>
          <p:nvSpPr>
            <p:cNvPr id="31" name="Rectangle à coins arrondis 4">
              <a:extLst>
                <a:ext uri="{FF2B5EF4-FFF2-40B4-BE49-F238E27FC236}">
                  <a16:creationId xmlns:a16="http://schemas.microsoft.com/office/drawing/2014/main" xmlns="" id="{03B56AFC-566C-B447-9397-694921DAC3FA}"/>
                </a:ext>
              </a:extLst>
            </p:cNvPr>
            <p:cNvSpPr/>
            <p:nvPr/>
          </p:nvSpPr>
          <p:spPr>
            <a:xfrm>
              <a:off x="1349165" y="4699819"/>
              <a:ext cx="2194301" cy="812800"/>
            </a:xfrm>
            <a:prstGeom prst="roundRect">
              <a:avLst/>
            </a:prstGeom>
            <a:solidFill>
              <a:srgbClr val="84ACB6">
                <a:lumMod val="50000"/>
              </a:srgbClr>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600"/>
                </a:spcAft>
                <a:buClrTx/>
                <a:buSzTx/>
                <a:buFontTx/>
                <a:buNone/>
                <a:tabLst/>
                <a:defRPr/>
              </a:pPr>
              <a:r>
                <a:rPr kumimoji="0" lang="fr-FR" sz="1600" b="0" i="0" u="none" strike="noStrike" kern="0" cap="none" spc="0" normalizeH="0" baseline="0" noProof="0" dirty="0">
                  <a:ln>
                    <a:noFill/>
                  </a:ln>
                  <a:solidFill>
                    <a:prstClr val="white"/>
                  </a:solidFill>
                  <a:effectLst/>
                  <a:uLnTx/>
                  <a:uFillTx/>
                  <a:latin typeface="Calibri"/>
                  <a:ea typeface="+mn-ea"/>
                  <a:cs typeface="+mn-cs"/>
                </a:rPr>
                <a:t>SPÉCIALISATION</a:t>
              </a:r>
              <a:endParaRPr kumimoji="0" lang="fr-FR" sz="1400" b="0" i="0" u="none" strike="noStrike" kern="0" cap="none" spc="0" normalizeH="0" baseline="0" noProof="0" dirty="0">
                <a:ln>
                  <a:noFill/>
                </a:ln>
                <a:solidFill>
                  <a:srgbClr val="FFFF00"/>
                </a:solidFill>
                <a:effectLst/>
                <a:uLnTx/>
                <a:uFillTx/>
                <a:latin typeface="Calibri"/>
                <a:ea typeface="+mn-ea"/>
                <a:cs typeface="+mn-cs"/>
              </a:endParaRPr>
            </a:p>
          </p:txBody>
        </p:sp>
        <p:sp>
          <p:nvSpPr>
            <p:cNvPr id="32" name="Parenthèse ouvrante 31">
              <a:extLst>
                <a:ext uri="{FF2B5EF4-FFF2-40B4-BE49-F238E27FC236}">
                  <a16:creationId xmlns:a16="http://schemas.microsoft.com/office/drawing/2014/main" xmlns="" id="{138D7775-C1B0-8242-A0BB-018CB241903E}"/>
                </a:ext>
              </a:extLst>
            </p:cNvPr>
            <p:cNvSpPr/>
            <p:nvPr/>
          </p:nvSpPr>
          <p:spPr>
            <a:xfrm rot="16200000">
              <a:off x="3567210" y="3372779"/>
              <a:ext cx="129205" cy="4576843"/>
            </a:xfrm>
            <a:prstGeom prst="leftBracket">
              <a:avLst/>
            </a:prstGeom>
            <a:noFill/>
            <a:ln w="28575" cap="flat" cmpd="sng" algn="ctr">
              <a:solidFill>
                <a:srgbClr val="3494BA">
                  <a:shade val="95000"/>
                  <a:satMod val="105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a:ea typeface="+mn-ea"/>
                <a:cs typeface="+mn-cs"/>
              </a:endParaRPr>
            </a:p>
          </p:txBody>
        </p:sp>
        <p:sp>
          <p:nvSpPr>
            <p:cNvPr id="33" name="ZoneTexte 32">
              <a:extLst>
                <a:ext uri="{FF2B5EF4-FFF2-40B4-BE49-F238E27FC236}">
                  <a16:creationId xmlns:a16="http://schemas.microsoft.com/office/drawing/2014/main" xmlns="" id="{D456ACE4-118A-9B47-9C70-89C39410138E}"/>
                </a:ext>
              </a:extLst>
            </p:cNvPr>
            <p:cNvSpPr txBox="1"/>
            <p:nvPr/>
          </p:nvSpPr>
          <p:spPr>
            <a:xfrm>
              <a:off x="1161558" y="5791707"/>
              <a:ext cx="4992084" cy="692497"/>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fr-FR" sz="1300" b="1" i="1" u="none" strike="noStrike" kern="0" cap="none" spc="0" normalizeH="0" baseline="0" noProof="0" dirty="0">
                  <a:ln>
                    <a:noFill/>
                  </a:ln>
                  <a:solidFill>
                    <a:prstClr val="black"/>
                  </a:solidFill>
                  <a:effectLst/>
                  <a:uLnTx/>
                  <a:uFillTx/>
                </a:rPr>
                <a:t>Mobiliser des savoirs scientifiques disciplinaires et transdisciplinaires pour se questionner, mettre en œuvre une démarche scientifique, recueillir des données, les analyser, les interpréter et les présenter. </a:t>
              </a:r>
              <a:endParaRPr kumimoji="0" lang="fr-FR" sz="1300" b="0" i="0" u="none" strike="noStrike" kern="0" cap="none" spc="0" normalizeH="0" baseline="0" noProof="0" dirty="0">
                <a:ln>
                  <a:noFill/>
                </a:ln>
                <a:solidFill>
                  <a:prstClr val="black"/>
                </a:solidFill>
                <a:effectLst/>
                <a:uLnTx/>
                <a:uFillTx/>
              </a:endParaRPr>
            </a:p>
          </p:txBody>
        </p:sp>
        <p:sp>
          <p:nvSpPr>
            <p:cNvPr id="35" name="Parenthèse ouvrante 34">
              <a:extLst>
                <a:ext uri="{FF2B5EF4-FFF2-40B4-BE49-F238E27FC236}">
                  <a16:creationId xmlns:a16="http://schemas.microsoft.com/office/drawing/2014/main" xmlns="" id="{D5EE4731-8314-6745-8FBB-D76D01A62E31}"/>
                </a:ext>
              </a:extLst>
            </p:cNvPr>
            <p:cNvSpPr/>
            <p:nvPr/>
          </p:nvSpPr>
          <p:spPr>
            <a:xfrm rot="16200000">
              <a:off x="9520780" y="4560727"/>
              <a:ext cx="128337" cy="2200071"/>
            </a:xfrm>
            <a:prstGeom prst="leftBracket">
              <a:avLst/>
            </a:prstGeom>
            <a:noFill/>
            <a:ln w="28575" cap="flat" cmpd="sng" algn="ctr">
              <a:solidFill>
                <a:srgbClr val="3494BA">
                  <a:shade val="95000"/>
                  <a:satMod val="105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a:ea typeface="+mn-ea"/>
                <a:cs typeface="+mn-cs"/>
              </a:endParaRPr>
            </a:p>
          </p:txBody>
        </p:sp>
        <p:sp>
          <p:nvSpPr>
            <p:cNvPr id="34" name="Parenthèse ouvrante 33">
              <a:extLst>
                <a:ext uri="{FF2B5EF4-FFF2-40B4-BE49-F238E27FC236}">
                  <a16:creationId xmlns:a16="http://schemas.microsoft.com/office/drawing/2014/main" xmlns="" id="{29883FA0-B634-5F49-B7CD-F8817B15F3A5}"/>
                </a:ext>
              </a:extLst>
            </p:cNvPr>
            <p:cNvSpPr/>
            <p:nvPr/>
          </p:nvSpPr>
          <p:spPr>
            <a:xfrm rot="16200000">
              <a:off x="7138406" y="4580581"/>
              <a:ext cx="128333" cy="2160366"/>
            </a:xfrm>
            <a:prstGeom prst="leftBracket">
              <a:avLst/>
            </a:prstGeom>
            <a:noFill/>
            <a:ln w="28575" cap="flat" cmpd="sng" algn="ctr">
              <a:solidFill>
                <a:srgbClr val="3494BA">
                  <a:shade val="95000"/>
                  <a:satMod val="105000"/>
                </a:srgbClr>
              </a:solid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prstClr val="black"/>
                </a:solidFill>
                <a:effectLst/>
                <a:uLnTx/>
                <a:uFillTx/>
                <a:latin typeface="Calibri"/>
                <a:ea typeface="+mn-ea"/>
                <a:cs typeface="+mn-cs"/>
              </a:endParaRPr>
            </a:p>
          </p:txBody>
        </p:sp>
        <p:sp>
          <p:nvSpPr>
            <p:cNvPr id="36" name="ZoneTexte 35">
              <a:extLst>
                <a:ext uri="{FF2B5EF4-FFF2-40B4-BE49-F238E27FC236}">
                  <a16:creationId xmlns:a16="http://schemas.microsoft.com/office/drawing/2014/main" xmlns="" id="{C9B41FB7-51A8-D848-A04C-F8C288C0093E}"/>
                </a:ext>
              </a:extLst>
            </p:cNvPr>
            <p:cNvSpPr txBox="1"/>
            <p:nvPr/>
          </p:nvSpPr>
          <p:spPr>
            <a:xfrm>
              <a:off x="6007868" y="5791707"/>
              <a:ext cx="2389408" cy="492443"/>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fr-FR" sz="1300" b="1" i="1" u="none" strike="noStrike" kern="0" cap="none" spc="0" normalizeH="0" baseline="0" noProof="0" dirty="0">
                  <a:ln>
                    <a:noFill/>
                  </a:ln>
                  <a:solidFill>
                    <a:prstClr val="black"/>
                  </a:solidFill>
                  <a:effectLst/>
                  <a:uLnTx/>
                  <a:uFillTx/>
                </a:rPr>
                <a:t>Élaborer, communiquer et collaborer autour de projets. </a:t>
              </a:r>
              <a:endParaRPr kumimoji="0" lang="fr-FR" sz="1300" b="0" i="0" u="none" strike="noStrike" kern="0" cap="none" spc="0" normalizeH="0" baseline="0" noProof="0" dirty="0">
                <a:ln>
                  <a:noFill/>
                </a:ln>
                <a:solidFill>
                  <a:prstClr val="black"/>
                </a:solidFill>
                <a:effectLst/>
                <a:uLnTx/>
                <a:uFillTx/>
              </a:endParaRPr>
            </a:p>
          </p:txBody>
        </p:sp>
        <p:sp>
          <p:nvSpPr>
            <p:cNvPr id="37" name="ZoneTexte 36">
              <a:extLst>
                <a:ext uri="{FF2B5EF4-FFF2-40B4-BE49-F238E27FC236}">
                  <a16:creationId xmlns:a16="http://schemas.microsoft.com/office/drawing/2014/main" xmlns="" id="{7C6E66F3-9766-6F4B-8497-92CCFF4A904C}"/>
                </a:ext>
              </a:extLst>
            </p:cNvPr>
            <p:cNvSpPr txBox="1"/>
            <p:nvPr/>
          </p:nvSpPr>
          <p:spPr>
            <a:xfrm>
              <a:off x="8248713" y="5791707"/>
              <a:ext cx="2672469" cy="692497"/>
            </a:xfrm>
            <a:prstGeom prst="rect">
              <a:avLst/>
            </a:prstGeom>
            <a:noFill/>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fr-FR" sz="1300" b="1" i="1" u="none" strike="noStrike" kern="0" cap="none" spc="0" normalizeH="0" baseline="0" noProof="0" dirty="0">
                  <a:ln>
                    <a:noFill/>
                  </a:ln>
                  <a:solidFill>
                    <a:prstClr val="black"/>
                  </a:solidFill>
                  <a:effectLst/>
                  <a:uLnTx/>
                  <a:uFillTx/>
                </a:rPr>
                <a:t>Développer un projet de poursuite d’étude ou d’insertion professionnelle. </a:t>
              </a:r>
              <a:endParaRPr kumimoji="0" lang="fr-FR" sz="1300" b="0" i="0" u="none" strike="noStrike" kern="0" cap="none" spc="0" normalizeH="0" baseline="0" noProof="0" dirty="0">
                <a:ln>
                  <a:noFill/>
                </a:ln>
                <a:solidFill>
                  <a:prstClr val="black"/>
                </a:solidFill>
                <a:effectLst/>
                <a:uLnTx/>
                <a:uFillTx/>
              </a:endParaRPr>
            </a:p>
          </p:txBody>
        </p:sp>
      </p:grpSp>
      <p:sp>
        <p:nvSpPr>
          <p:cNvPr id="27" name="Rectangle à coins arrondis 21">
            <a:extLst>
              <a:ext uri="{FF2B5EF4-FFF2-40B4-BE49-F238E27FC236}">
                <a16:creationId xmlns:a16="http://schemas.microsoft.com/office/drawing/2014/main" xmlns="" id="{B5F3DC06-BA98-7141-A5A1-581D9BA1327F}"/>
              </a:ext>
            </a:extLst>
          </p:cNvPr>
          <p:cNvSpPr/>
          <p:nvPr/>
        </p:nvSpPr>
        <p:spPr>
          <a:xfrm>
            <a:off x="1396182" y="1190401"/>
            <a:ext cx="9242322" cy="874374"/>
          </a:xfrm>
          <a:prstGeom prst="roundRect">
            <a:avLst>
              <a:gd name="adj" fmla="val 12793"/>
            </a:avLst>
          </a:prstGeom>
          <a:solidFill>
            <a:srgbClr val="986B7A">
              <a:alpha val="69000"/>
            </a:srgbClr>
          </a:solidFill>
          <a:ln w="25400" cap="flat" cmpd="sng" algn="ctr">
            <a:noFill/>
            <a:prstDash val="solid"/>
          </a:ln>
          <a:effectLst/>
        </p:spPr>
        <p:txBody>
          <a:bodyPr rtlCol="0" anchor="t" anchorCtr="0"/>
          <a:lstStyle/>
          <a:p>
            <a:pPr marL="0" marR="0" lvl="0" indent="0" algn="ctr" defTabSz="457200" eaLnBrk="1" fontAlgn="auto" latinLnBrk="0" hangingPunct="1">
              <a:lnSpc>
                <a:spcPct val="100000"/>
              </a:lnSpc>
              <a:spcBef>
                <a:spcPts val="0"/>
              </a:spcBef>
              <a:spcAft>
                <a:spcPts val="600"/>
              </a:spcAft>
              <a:buClrTx/>
              <a:buSzTx/>
              <a:buFontTx/>
              <a:buNone/>
              <a:tabLst/>
              <a:defRPr/>
            </a:pPr>
            <a:r>
              <a:rPr kumimoji="0" lang="fr-FR" sz="1600" b="0" i="0" u="none" strike="noStrike" kern="0" cap="none" spc="0" normalizeH="0" baseline="0" noProof="0" dirty="0" smtClean="0">
                <a:ln>
                  <a:noFill/>
                </a:ln>
                <a:solidFill>
                  <a:prstClr val="white"/>
                </a:solidFill>
                <a:effectLst/>
                <a:uLnTx/>
                <a:uFillTx/>
                <a:latin typeface="Calibri"/>
                <a:ea typeface="+mn-ea"/>
                <a:cs typeface="+mn-cs"/>
              </a:rPr>
              <a:t>PARCOURS</a:t>
            </a:r>
            <a:endParaRPr kumimoji="0" lang="fr-FR" sz="1600" b="0" i="0" u="none" strike="noStrike" kern="0" cap="none" spc="0" normalizeH="0" baseline="0" noProof="0" dirty="0">
              <a:ln>
                <a:noFill/>
              </a:ln>
              <a:solidFill>
                <a:prstClr val="white"/>
              </a:solidFill>
              <a:effectLst/>
              <a:uLnTx/>
              <a:uFillTx/>
              <a:latin typeface="Calibri"/>
              <a:ea typeface="+mn-ea"/>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fr-FR" sz="1400" b="0" i="0" u="none" strike="noStrike" kern="0" cap="none" spc="0" normalizeH="0" baseline="0" noProof="0" dirty="0" smtClean="0">
                <a:ln>
                  <a:noFill/>
                </a:ln>
                <a:solidFill>
                  <a:srgbClr val="FFFF00"/>
                </a:solidFill>
                <a:effectLst/>
                <a:uLnTx/>
                <a:uFillTx/>
                <a:latin typeface="Calibri"/>
                <a:ea typeface="+mn-ea"/>
                <a:cs typeface="+mn-cs"/>
              </a:rPr>
              <a:t>Visent </a:t>
            </a:r>
            <a:r>
              <a:rPr kumimoji="0" lang="fr-FR" sz="1400" b="0" i="0" u="none" strike="noStrike" kern="0" cap="none" spc="0" normalizeH="0" baseline="0" noProof="0" dirty="0">
                <a:ln>
                  <a:noFill/>
                </a:ln>
                <a:solidFill>
                  <a:srgbClr val="FFFF00"/>
                </a:solidFill>
                <a:effectLst/>
                <a:uLnTx/>
                <a:uFillTx/>
                <a:latin typeface="Calibri"/>
                <a:ea typeface="+mn-ea"/>
                <a:cs typeface="+mn-cs"/>
              </a:rPr>
              <a:t>des compétences/ capacités </a:t>
            </a:r>
            <a:r>
              <a:rPr kumimoji="0" lang="fr-FR" sz="1400" b="0" i="0" u="none" strike="noStrike" kern="0" cap="none" spc="0" normalizeH="0" baseline="0" noProof="0" dirty="0" smtClean="0">
                <a:ln>
                  <a:noFill/>
                </a:ln>
                <a:solidFill>
                  <a:srgbClr val="FFFF00"/>
                </a:solidFill>
                <a:effectLst/>
                <a:uLnTx/>
                <a:uFillTx/>
                <a:latin typeface="Calibri"/>
                <a:ea typeface="+mn-ea"/>
                <a:cs typeface="+mn-cs"/>
              </a:rPr>
              <a:t>spécifiques </a:t>
            </a:r>
            <a:r>
              <a:rPr kumimoji="0" lang="fr-FR" sz="1400" b="0" i="0" u="none" strike="noStrike" kern="0" cap="none" spc="0" normalizeH="0" baseline="0" noProof="0" dirty="0">
                <a:ln>
                  <a:noFill/>
                </a:ln>
                <a:solidFill>
                  <a:srgbClr val="FFFF00"/>
                </a:solidFill>
                <a:effectLst/>
                <a:uLnTx/>
                <a:uFillTx/>
                <a:latin typeface="Calibri"/>
                <a:ea typeface="+mn-ea"/>
                <a:cs typeface="+mn-cs"/>
              </a:rPr>
              <a:t>en lien avec poursuite d’étude et/ou insertion </a:t>
            </a:r>
            <a:r>
              <a:rPr kumimoji="0" lang="fr-FR" sz="1400" b="0" i="0" u="none" strike="noStrike" kern="0" cap="none" spc="0" normalizeH="0" baseline="0" noProof="0" dirty="0" smtClean="0">
                <a:ln>
                  <a:noFill/>
                </a:ln>
                <a:solidFill>
                  <a:srgbClr val="FFFF00"/>
                </a:solidFill>
                <a:effectLst/>
                <a:uLnTx/>
                <a:uFillTx/>
                <a:latin typeface="Calibri"/>
                <a:ea typeface="+mn-ea"/>
                <a:cs typeface="+mn-cs"/>
              </a:rPr>
              <a:t>pro.</a:t>
            </a:r>
          </a:p>
          <a:p>
            <a:pPr marL="0" marR="0" lvl="0" indent="0" algn="ctr" defTabSz="457200" eaLnBrk="1" fontAlgn="auto" latinLnBrk="0" hangingPunct="1">
              <a:lnSpc>
                <a:spcPct val="100000"/>
              </a:lnSpc>
              <a:spcBef>
                <a:spcPts val="0"/>
              </a:spcBef>
              <a:spcAft>
                <a:spcPts val="0"/>
              </a:spcAft>
              <a:buClrTx/>
              <a:buSzTx/>
              <a:buFontTx/>
              <a:buNone/>
              <a:tabLst/>
              <a:defRPr/>
            </a:pPr>
            <a:r>
              <a:rPr lang="fr-FR" sz="1400" kern="0" dirty="0" smtClean="0">
                <a:solidFill>
                  <a:srgbClr val="FFFF00"/>
                </a:solidFill>
                <a:latin typeface="Calibri"/>
              </a:rPr>
              <a:t>Se construisent </a:t>
            </a:r>
            <a:r>
              <a:rPr lang="fr-FR" sz="1400" i="1" kern="0" dirty="0" smtClean="0">
                <a:solidFill>
                  <a:srgbClr val="FFFF00"/>
                </a:solidFill>
                <a:latin typeface="Calibri"/>
              </a:rPr>
              <a:t>via</a:t>
            </a:r>
            <a:r>
              <a:rPr lang="fr-FR" sz="1400" kern="0" dirty="0" smtClean="0">
                <a:solidFill>
                  <a:srgbClr val="FFFF00"/>
                </a:solidFill>
                <a:latin typeface="Calibri"/>
              </a:rPr>
              <a:t> tout ou partie du socle + éventuelles UE optionnelles/transverses/PPEI spécifiques.</a:t>
            </a:r>
            <a:endParaRPr kumimoji="0" lang="fr-FR" sz="1400" b="0" i="0" u="none" strike="noStrike" kern="0" cap="none" spc="0" normalizeH="0" baseline="0" noProof="0" dirty="0">
              <a:ln>
                <a:noFill/>
              </a:ln>
              <a:solidFill>
                <a:srgbClr val="FFFF00"/>
              </a:solidFill>
              <a:effectLst/>
              <a:uLnTx/>
              <a:uFillTx/>
              <a:latin typeface="Calibri"/>
              <a:ea typeface="+mn-ea"/>
              <a:cs typeface="+mn-cs"/>
            </a:endParaRPr>
          </a:p>
        </p:txBody>
      </p:sp>
    </p:spTree>
    <p:extLst>
      <p:ext uri="{BB962C8B-B14F-4D97-AF65-F5344CB8AC3E}">
        <p14:creationId xmlns:p14="http://schemas.microsoft.com/office/powerpoint/2010/main" val="3573290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up)">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33891FE-49FC-FC4C-B2CB-9994BAB6B298}"/>
              </a:ext>
            </a:extLst>
          </p:cNvPr>
          <p:cNvSpPr/>
          <p:nvPr/>
        </p:nvSpPr>
        <p:spPr>
          <a:xfrm>
            <a:off x="1450" y="816397"/>
            <a:ext cx="12190550" cy="152031"/>
          </a:xfrm>
          <a:prstGeom prst="rect">
            <a:avLst/>
          </a:prstGeom>
          <a:gradFill flip="none" rotWithShape="1">
            <a:gsLst>
              <a:gs pos="0">
                <a:srgbClr val="FFC000"/>
              </a:gs>
              <a:gs pos="100000">
                <a:srgbClr val="0062A8"/>
              </a:gs>
              <a:gs pos="90000">
                <a:srgbClr val="0062A8"/>
              </a:gs>
              <a:gs pos="78000">
                <a:srgbClr val="7030A0">
                  <a:alpha val="96000"/>
                </a:srgbClr>
              </a:gs>
              <a:gs pos="65000">
                <a:srgbClr val="FF0000"/>
              </a:gs>
              <a:gs pos="52000">
                <a:srgbClr val="FF0000"/>
              </a:gs>
              <a:gs pos="39000">
                <a:srgbClr val="E47928"/>
              </a:gs>
              <a:gs pos="26000">
                <a:srgbClr val="E47928"/>
              </a:gs>
              <a:gs pos="13000">
                <a:srgbClr val="FFC00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prstClr val="white"/>
              </a:solidFill>
            </a:endParaRPr>
          </a:p>
        </p:txBody>
      </p:sp>
      <p:pic>
        <p:nvPicPr>
          <p:cNvPr id="3" name="Image 2">
            <a:extLst>
              <a:ext uri="{FF2B5EF4-FFF2-40B4-BE49-F238E27FC236}">
                <a16:creationId xmlns:a16="http://schemas.microsoft.com/office/drawing/2014/main" xmlns="" id="{3F772D2E-8C4F-B44E-90E7-0363B0F61D87}"/>
              </a:ext>
            </a:extLst>
          </p:cNvPr>
          <p:cNvPicPr>
            <a:picLocks noChangeAspect="1"/>
          </p:cNvPicPr>
          <p:nvPr/>
        </p:nvPicPr>
        <p:blipFill>
          <a:blip r:embed="rId2"/>
          <a:stretch>
            <a:fillRect/>
          </a:stretch>
        </p:blipFill>
        <p:spPr>
          <a:xfrm>
            <a:off x="0" y="46529"/>
            <a:ext cx="1900238" cy="770779"/>
          </a:xfrm>
          <a:prstGeom prst="rect">
            <a:avLst/>
          </a:prstGeom>
        </p:spPr>
      </p:pic>
      <p:sp>
        <p:nvSpPr>
          <p:cNvPr id="4" name="ZoneTexte 3">
            <a:extLst>
              <a:ext uri="{FF2B5EF4-FFF2-40B4-BE49-F238E27FC236}">
                <a16:creationId xmlns:a16="http://schemas.microsoft.com/office/drawing/2014/main" xmlns="" id="{FE1332ED-274E-474F-B955-CA9481099F75}"/>
              </a:ext>
            </a:extLst>
          </p:cNvPr>
          <p:cNvSpPr txBox="1"/>
          <p:nvPr/>
        </p:nvSpPr>
        <p:spPr>
          <a:xfrm>
            <a:off x="1900238" y="147750"/>
            <a:ext cx="3514725" cy="584775"/>
          </a:xfrm>
          <a:prstGeom prst="rect">
            <a:avLst/>
          </a:prstGeom>
          <a:noFill/>
        </p:spPr>
        <p:txBody>
          <a:bodyPr wrap="square" rtlCol="0">
            <a:spAutoFit/>
          </a:bodyPr>
          <a:lstStyle/>
          <a:p>
            <a:pPr algn="ctr"/>
            <a:r>
              <a:rPr lang="fr-FR" sz="1600" b="1" dirty="0"/>
              <a:t>Point sur le travail de structuration de la Licence SDV</a:t>
            </a:r>
          </a:p>
        </p:txBody>
      </p:sp>
      <p:sp>
        <p:nvSpPr>
          <p:cNvPr id="5" name="ZoneTexte 4">
            <a:extLst>
              <a:ext uri="{FF2B5EF4-FFF2-40B4-BE49-F238E27FC236}">
                <a16:creationId xmlns:a16="http://schemas.microsoft.com/office/drawing/2014/main" xmlns="" id="{07838B07-1F01-AA4A-8154-21570DC6C438}"/>
              </a:ext>
            </a:extLst>
          </p:cNvPr>
          <p:cNvSpPr txBox="1"/>
          <p:nvPr/>
        </p:nvSpPr>
        <p:spPr>
          <a:xfrm>
            <a:off x="5318930" y="216020"/>
            <a:ext cx="6873070" cy="430887"/>
          </a:xfrm>
          <a:prstGeom prst="rect">
            <a:avLst/>
          </a:prstGeom>
          <a:noFill/>
        </p:spPr>
        <p:txBody>
          <a:bodyPr wrap="square" rtlCol="0">
            <a:spAutoFit/>
          </a:bodyPr>
          <a:lstStyle/>
          <a:p>
            <a:pPr algn="ctr"/>
            <a:r>
              <a:rPr lang="fr-FR" sz="2200" b="1" dirty="0">
                <a:solidFill>
                  <a:schemeClr val="accent1"/>
                </a:solidFill>
              </a:rPr>
              <a:t>ÇA CHANGE QUOI ?</a:t>
            </a:r>
            <a:endParaRPr lang="fr-FR" sz="2200" dirty="0"/>
          </a:p>
        </p:txBody>
      </p:sp>
      <p:sp>
        <p:nvSpPr>
          <p:cNvPr id="6" name="ZoneTexte 5">
            <a:extLst>
              <a:ext uri="{FF2B5EF4-FFF2-40B4-BE49-F238E27FC236}">
                <a16:creationId xmlns:a16="http://schemas.microsoft.com/office/drawing/2014/main" xmlns="" id="{F9719567-A095-9349-8CB5-50B6A3E20853}"/>
              </a:ext>
            </a:extLst>
          </p:cNvPr>
          <p:cNvSpPr txBox="1"/>
          <p:nvPr/>
        </p:nvSpPr>
        <p:spPr>
          <a:xfrm>
            <a:off x="491834" y="1406138"/>
            <a:ext cx="11208332" cy="4093428"/>
          </a:xfrm>
          <a:prstGeom prst="rect">
            <a:avLst/>
          </a:prstGeom>
          <a:noFill/>
        </p:spPr>
        <p:txBody>
          <a:bodyPr wrap="square" rtlCol="0">
            <a:spAutoFit/>
          </a:bodyPr>
          <a:lstStyle/>
          <a:p>
            <a:pPr marL="285750" indent="-285750" algn="just">
              <a:lnSpc>
                <a:spcPct val="150000"/>
              </a:lnSpc>
              <a:spcAft>
                <a:spcPts val="1200"/>
              </a:spcAft>
              <a:buFont typeface="Wingdings" charset="2"/>
              <a:buChar char="q"/>
            </a:pPr>
            <a:r>
              <a:rPr lang="fr-FR" sz="2000" dirty="0"/>
              <a:t>UNE CONSTRUCTION QUI S’ASSURE DE LA CONTRIBUTION DE CHAQUE COURS/UE À L’ACQUISITION PROGRESSIVE DES OAV TERMINAUX : construction matricielle attestant de la </a:t>
            </a:r>
            <a:r>
              <a:rPr lang="fr-FR" sz="2000" dirty="0" err="1"/>
              <a:t>cohérence</a:t>
            </a:r>
            <a:r>
              <a:rPr lang="fr-FR" sz="2000" dirty="0"/>
              <a:t> </a:t>
            </a:r>
            <a:r>
              <a:rPr lang="fr-FR" sz="2000" dirty="0" err="1"/>
              <a:t>pédagogique</a:t>
            </a:r>
            <a:r>
              <a:rPr lang="fr-FR" sz="2000" dirty="0"/>
              <a:t> et reliant les cours/UE aux compétences/capacités visées.</a:t>
            </a:r>
          </a:p>
          <a:p>
            <a:pPr marL="285750" indent="-285750" algn="just">
              <a:lnSpc>
                <a:spcPct val="150000"/>
              </a:lnSpc>
              <a:spcAft>
                <a:spcPts val="1200"/>
              </a:spcAft>
              <a:buFont typeface="Wingdings" charset="2"/>
              <a:buChar char="q"/>
            </a:pPr>
            <a:r>
              <a:rPr lang="fr-FR" sz="2000" dirty="0"/>
              <a:t> DES OBJECTIFS D’APPRENTISSAGE INTERMÉDIAIRES ET TERMINAUX ÉVALUÉS.</a:t>
            </a:r>
          </a:p>
          <a:p>
            <a:pPr marL="285750" indent="-285750" algn="just">
              <a:lnSpc>
                <a:spcPct val="150000"/>
              </a:lnSpc>
              <a:spcAft>
                <a:spcPts val="1200"/>
              </a:spcAft>
              <a:buFont typeface="Wingdings" charset="2"/>
              <a:buChar char="q"/>
            </a:pPr>
            <a:r>
              <a:rPr lang="fr-FR" sz="2000" dirty="0"/>
              <a:t>POUR Y ARRIVER : UNE </a:t>
            </a:r>
            <a:r>
              <a:rPr lang="fr-FR" sz="2000" b="1" dirty="0"/>
              <a:t>CONSTRUCTION COLLÉGIALE</a:t>
            </a:r>
            <a:r>
              <a:rPr lang="fr-FR" sz="2000" dirty="0"/>
              <a:t> </a:t>
            </a:r>
            <a:r>
              <a:rPr lang="fr-FR" sz="2000" i="1" dirty="0"/>
              <a:t>VIA</a:t>
            </a:r>
            <a:r>
              <a:rPr lang="fr-FR" sz="2000" dirty="0"/>
              <a:t> UNE </a:t>
            </a:r>
            <a:r>
              <a:rPr lang="fr-FR" sz="2000" b="1" dirty="0"/>
              <a:t>APPROCHE PROGRAMME </a:t>
            </a:r>
            <a:r>
              <a:rPr lang="fr-FR" sz="2000" dirty="0"/>
              <a:t>: L’</a:t>
            </a:r>
            <a:r>
              <a:rPr lang="fr-FR" sz="2000" dirty="0" err="1"/>
              <a:t>équipe</a:t>
            </a:r>
            <a:r>
              <a:rPr lang="fr-FR" sz="2000" dirty="0"/>
              <a:t> enseignante </a:t>
            </a:r>
            <a:r>
              <a:rPr lang="fr-FR" sz="2000" dirty="0" err="1"/>
              <a:t>définit</a:t>
            </a:r>
            <a:r>
              <a:rPr lang="fr-FR" sz="2000" dirty="0"/>
              <a:t> ensemble les objectifs d’apprentissage visés terminaux (en fin de cursus) ainsi que les moyens d’y parvenir avec un maximum d’</a:t>
            </a:r>
            <a:r>
              <a:rPr lang="fr-FR" sz="2000" dirty="0" err="1"/>
              <a:t>intégration</a:t>
            </a:r>
            <a:r>
              <a:rPr lang="fr-FR" sz="2000" dirty="0"/>
              <a:t> (</a:t>
            </a:r>
            <a:r>
              <a:rPr lang="fr-FR" sz="2000" dirty="0" err="1"/>
              <a:t>décloisonnement</a:t>
            </a:r>
            <a:r>
              <a:rPr lang="fr-FR" sz="2000" dirty="0"/>
              <a:t> disciplinaire) et de cohérence. </a:t>
            </a:r>
            <a:r>
              <a:rPr lang="fr-FR" sz="2000" i="1" u="sng" dirty="0"/>
              <a:t>Opposition à l’approche disciplinaire qui fonctionne par apposition de cours/UE spécialisés. </a:t>
            </a:r>
          </a:p>
        </p:txBody>
      </p:sp>
    </p:spTree>
    <p:extLst>
      <p:ext uri="{BB962C8B-B14F-4D97-AF65-F5344CB8AC3E}">
        <p14:creationId xmlns:p14="http://schemas.microsoft.com/office/powerpoint/2010/main" val="4072205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xmlns="" id="{D50C2269-F7A5-CD48-AC78-A1C577F93977}"/>
              </a:ext>
            </a:extLst>
          </p:cNvPr>
          <p:cNvSpPr txBox="1"/>
          <p:nvPr/>
        </p:nvSpPr>
        <p:spPr>
          <a:xfrm>
            <a:off x="182710" y="1058837"/>
            <a:ext cx="11826580" cy="5053691"/>
          </a:xfrm>
          <a:prstGeom prst="rect">
            <a:avLst/>
          </a:prstGeom>
          <a:noFill/>
        </p:spPr>
        <p:txBody>
          <a:bodyPr wrap="square" rtlCol="0">
            <a:spAutoFit/>
          </a:bodyPr>
          <a:lstStyle/>
          <a:p>
            <a:pPr>
              <a:lnSpc>
                <a:spcPct val="150000"/>
              </a:lnSpc>
              <a:spcAft>
                <a:spcPts val="1800"/>
              </a:spcAft>
            </a:pPr>
            <a:r>
              <a:rPr lang="fr-FR" sz="2000" b="1" dirty="0"/>
              <a:t>FORMULER LES OAV DES UE ACTUELLES DU TRONC COMMUN</a:t>
            </a:r>
          </a:p>
          <a:p>
            <a:pPr marL="342900" indent="-342900">
              <a:lnSpc>
                <a:spcPct val="150000"/>
              </a:lnSpc>
              <a:spcAft>
                <a:spcPts val="600"/>
              </a:spcAft>
              <a:buFont typeface="Wingdings" pitchFamily="2" charset="2"/>
              <a:buChar char="q"/>
            </a:pPr>
            <a:r>
              <a:rPr lang="fr-FR" sz="2000" b="1" dirty="0"/>
              <a:t>Intérêt à l’échelle des UE</a:t>
            </a:r>
          </a:p>
          <a:p>
            <a:pPr marL="285750" indent="-285750">
              <a:lnSpc>
                <a:spcPct val="120000"/>
              </a:lnSpc>
              <a:buFont typeface="Wingdings" pitchFamily="2" charset="2"/>
              <a:buChar char="ü"/>
            </a:pPr>
            <a:r>
              <a:rPr lang="fr-FR" sz="2000" dirty="0"/>
              <a:t>Améliorer la </a:t>
            </a:r>
            <a:r>
              <a:rPr lang="fr-FR" sz="2000" b="1" dirty="0">
                <a:solidFill>
                  <a:srgbClr val="C00000"/>
                </a:solidFill>
              </a:rPr>
              <a:t>lisibilité</a:t>
            </a:r>
            <a:r>
              <a:rPr lang="fr-FR" sz="2000" dirty="0"/>
              <a:t> de nos UE vis à vis des étudiants</a:t>
            </a:r>
          </a:p>
          <a:p>
            <a:pPr marL="285750" indent="-285750">
              <a:lnSpc>
                <a:spcPct val="120000"/>
              </a:lnSpc>
              <a:buFont typeface="Wingdings" pitchFamily="2" charset="2"/>
              <a:buChar char="ü"/>
            </a:pPr>
            <a:r>
              <a:rPr lang="fr-FR" sz="2000" dirty="0"/>
              <a:t>Meilleure</a:t>
            </a:r>
            <a:r>
              <a:rPr lang="fr-FR" sz="2000" b="1" dirty="0"/>
              <a:t> </a:t>
            </a:r>
            <a:r>
              <a:rPr lang="fr-FR" sz="2000" b="1" dirty="0">
                <a:solidFill>
                  <a:srgbClr val="C00000"/>
                </a:solidFill>
              </a:rPr>
              <a:t>cohérence</a:t>
            </a:r>
            <a:r>
              <a:rPr lang="fr-FR" sz="2000" b="1" dirty="0"/>
              <a:t> </a:t>
            </a:r>
            <a:r>
              <a:rPr lang="fr-FR" sz="2000" dirty="0"/>
              <a:t>entre objectifs/activités pédagogiques associées/évaluations = </a:t>
            </a:r>
            <a:r>
              <a:rPr lang="fr-FR" sz="2000" dirty="0">
                <a:solidFill>
                  <a:srgbClr val="C00000"/>
                </a:solidFill>
              </a:rPr>
              <a:t>alignement pédagogique</a:t>
            </a:r>
            <a:endParaRPr lang="fr-FR" sz="2000" dirty="0"/>
          </a:p>
          <a:p>
            <a:pPr marL="342900" indent="-342900">
              <a:lnSpc>
                <a:spcPct val="150000"/>
              </a:lnSpc>
              <a:spcBef>
                <a:spcPts val="1200"/>
              </a:spcBef>
              <a:spcAft>
                <a:spcPts val="600"/>
              </a:spcAft>
              <a:buFont typeface="Wingdings" pitchFamily="2" charset="2"/>
              <a:buChar char="q"/>
            </a:pPr>
            <a:r>
              <a:rPr lang="fr-FR" sz="2000" b="1" dirty="0"/>
              <a:t>À l’échelle du diplôme et des transformations structurelles à venir</a:t>
            </a:r>
          </a:p>
          <a:p>
            <a:pPr marL="285750" indent="-285750">
              <a:lnSpc>
                <a:spcPct val="120000"/>
              </a:lnSpc>
              <a:buFont typeface="Wingdings" pitchFamily="2" charset="2"/>
              <a:buChar char="ü"/>
            </a:pPr>
            <a:r>
              <a:rPr lang="fr-FR" sz="2000" dirty="0"/>
              <a:t>Améliorer la </a:t>
            </a:r>
            <a:r>
              <a:rPr lang="fr-FR" sz="2000" b="1" dirty="0">
                <a:solidFill>
                  <a:srgbClr val="C00000"/>
                </a:solidFill>
              </a:rPr>
              <a:t>progression disciplinaire</a:t>
            </a:r>
            <a:r>
              <a:rPr lang="fr-FR" sz="2000" dirty="0"/>
              <a:t> (pointer les redondances, les convergences, identifier les étapes de l’apprentissage)</a:t>
            </a:r>
          </a:p>
          <a:p>
            <a:pPr marL="285750" indent="-285750">
              <a:lnSpc>
                <a:spcPct val="120000"/>
              </a:lnSpc>
              <a:buFont typeface="Wingdings" pitchFamily="2" charset="2"/>
              <a:buChar char="ü"/>
            </a:pPr>
            <a:r>
              <a:rPr lang="fr-FR" sz="2000" dirty="0"/>
              <a:t>Ouvrir les portes à de </a:t>
            </a:r>
            <a:r>
              <a:rPr lang="fr-FR" sz="2000" b="1" dirty="0">
                <a:solidFill>
                  <a:srgbClr val="C00000"/>
                </a:solidFill>
              </a:rPr>
              <a:t>nouveaux enseignements </a:t>
            </a:r>
            <a:r>
              <a:rPr lang="fr-FR" sz="2000" dirty="0"/>
              <a:t>transversaux, permettre des expériences pédagogiquement innovantes sur la base d’objectifs communs</a:t>
            </a:r>
          </a:p>
          <a:p>
            <a:pPr marL="285750" indent="-285750">
              <a:lnSpc>
                <a:spcPct val="120000"/>
              </a:lnSpc>
              <a:buFont typeface="Wingdings" pitchFamily="2" charset="2"/>
              <a:buChar char="ü"/>
            </a:pPr>
            <a:r>
              <a:rPr lang="fr-FR" sz="2000" dirty="0"/>
              <a:t>Améliorer la </a:t>
            </a:r>
            <a:r>
              <a:rPr lang="fr-FR" sz="2000" b="1" dirty="0">
                <a:solidFill>
                  <a:srgbClr val="C00000"/>
                </a:solidFill>
              </a:rPr>
              <a:t>transition L-M</a:t>
            </a:r>
          </a:p>
          <a:p>
            <a:pPr marL="285750" indent="-285750">
              <a:lnSpc>
                <a:spcPct val="120000"/>
              </a:lnSpc>
              <a:buFont typeface="Wingdings" pitchFamily="2" charset="2"/>
              <a:buChar char="ü"/>
            </a:pPr>
            <a:r>
              <a:rPr lang="fr-FR" sz="2000" dirty="0"/>
              <a:t>Disposer d’une </a:t>
            </a:r>
            <a:r>
              <a:rPr lang="fr-FR" sz="2000" b="1" dirty="0">
                <a:solidFill>
                  <a:srgbClr val="C00000"/>
                </a:solidFill>
              </a:rPr>
              <a:t>base de données</a:t>
            </a:r>
            <a:r>
              <a:rPr lang="fr-FR" sz="2000" b="1" dirty="0"/>
              <a:t> </a:t>
            </a:r>
            <a:r>
              <a:rPr lang="fr-FR" sz="2000" dirty="0"/>
              <a:t>en vue de la construction d’un socle Licence SDV</a:t>
            </a:r>
          </a:p>
        </p:txBody>
      </p:sp>
      <p:sp>
        <p:nvSpPr>
          <p:cNvPr id="8" name="Rectangle 7">
            <a:extLst>
              <a:ext uri="{FF2B5EF4-FFF2-40B4-BE49-F238E27FC236}">
                <a16:creationId xmlns:a16="http://schemas.microsoft.com/office/drawing/2014/main" xmlns="" id="{DA5DF7CA-7F1F-1946-A518-683E423B0CF1}"/>
              </a:ext>
            </a:extLst>
          </p:cNvPr>
          <p:cNvSpPr/>
          <p:nvPr/>
        </p:nvSpPr>
        <p:spPr>
          <a:xfrm>
            <a:off x="1450" y="816397"/>
            <a:ext cx="12190550" cy="152031"/>
          </a:xfrm>
          <a:prstGeom prst="rect">
            <a:avLst/>
          </a:prstGeom>
          <a:gradFill flip="none" rotWithShape="1">
            <a:gsLst>
              <a:gs pos="0">
                <a:srgbClr val="FFC000"/>
              </a:gs>
              <a:gs pos="100000">
                <a:srgbClr val="0062A8"/>
              </a:gs>
              <a:gs pos="90000">
                <a:srgbClr val="0062A8"/>
              </a:gs>
              <a:gs pos="78000">
                <a:srgbClr val="7030A0">
                  <a:alpha val="96000"/>
                </a:srgbClr>
              </a:gs>
              <a:gs pos="65000">
                <a:srgbClr val="FF0000"/>
              </a:gs>
              <a:gs pos="52000">
                <a:srgbClr val="FF0000"/>
              </a:gs>
              <a:gs pos="39000">
                <a:srgbClr val="E47928"/>
              </a:gs>
              <a:gs pos="26000">
                <a:srgbClr val="E47928"/>
              </a:gs>
              <a:gs pos="13000">
                <a:srgbClr val="FFC00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prstClr val="white"/>
              </a:solidFill>
            </a:endParaRPr>
          </a:p>
        </p:txBody>
      </p:sp>
      <p:sp>
        <p:nvSpPr>
          <p:cNvPr id="9" name="ZoneTexte 8">
            <a:extLst>
              <a:ext uri="{FF2B5EF4-FFF2-40B4-BE49-F238E27FC236}">
                <a16:creationId xmlns:a16="http://schemas.microsoft.com/office/drawing/2014/main" xmlns="" id="{4D8D6D79-C2E1-184B-B0A9-82013CA3A0F4}"/>
              </a:ext>
            </a:extLst>
          </p:cNvPr>
          <p:cNvSpPr txBox="1"/>
          <p:nvPr/>
        </p:nvSpPr>
        <p:spPr>
          <a:xfrm>
            <a:off x="5755061" y="47197"/>
            <a:ext cx="5754348" cy="769441"/>
          </a:xfrm>
          <a:prstGeom prst="rect">
            <a:avLst/>
          </a:prstGeom>
          <a:noFill/>
        </p:spPr>
        <p:txBody>
          <a:bodyPr wrap="square" rtlCol="0">
            <a:spAutoFit/>
          </a:bodyPr>
          <a:lstStyle/>
          <a:p>
            <a:pPr algn="ctr"/>
            <a:r>
              <a:rPr lang="fr-FR" sz="2200" b="1" dirty="0">
                <a:solidFill>
                  <a:schemeClr val="accent1"/>
                </a:solidFill>
              </a:rPr>
              <a:t>TRAVAIL PRÉALABLE PROPOSÉ AUX ÉQUIPES PÉDAGOGIQUES</a:t>
            </a:r>
            <a:endParaRPr lang="fr-FR" sz="2200" dirty="0"/>
          </a:p>
        </p:txBody>
      </p:sp>
      <p:pic>
        <p:nvPicPr>
          <p:cNvPr id="10" name="Image 9">
            <a:extLst>
              <a:ext uri="{FF2B5EF4-FFF2-40B4-BE49-F238E27FC236}">
                <a16:creationId xmlns:a16="http://schemas.microsoft.com/office/drawing/2014/main" xmlns="" id="{12F83D2B-7DF2-4C46-A0CE-DF43D6BAABA7}"/>
              </a:ext>
            </a:extLst>
          </p:cNvPr>
          <p:cNvPicPr>
            <a:picLocks noChangeAspect="1"/>
          </p:cNvPicPr>
          <p:nvPr/>
        </p:nvPicPr>
        <p:blipFill>
          <a:blip r:embed="rId2"/>
          <a:stretch>
            <a:fillRect/>
          </a:stretch>
        </p:blipFill>
        <p:spPr>
          <a:xfrm>
            <a:off x="0" y="46529"/>
            <a:ext cx="1900238" cy="770779"/>
          </a:xfrm>
          <a:prstGeom prst="rect">
            <a:avLst/>
          </a:prstGeom>
        </p:spPr>
      </p:pic>
      <p:sp>
        <p:nvSpPr>
          <p:cNvPr id="11" name="ZoneTexte 10">
            <a:extLst>
              <a:ext uri="{FF2B5EF4-FFF2-40B4-BE49-F238E27FC236}">
                <a16:creationId xmlns:a16="http://schemas.microsoft.com/office/drawing/2014/main" xmlns="" id="{AD5C3216-EA46-AC4C-B01D-C9AC97C09131}"/>
              </a:ext>
            </a:extLst>
          </p:cNvPr>
          <p:cNvSpPr txBox="1"/>
          <p:nvPr/>
        </p:nvSpPr>
        <p:spPr>
          <a:xfrm>
            <a:off x="1900238" y="147750"/>
            <a:ext cx="3514725" cy="584775"/>
          </a:xfrm>
          <a:prstGeom prst="rect">
            <a:avLst/>
          </a:prstGeom>
          <a:noFill/>
        </p:spPr>
        <p:txBody>
          <a:bodyPr wrap="square" rtlCol="0">
            <a:spAutoFit/>
          </a:bodyPr>
          <a:lstStyle/>
          <a:p>
            <a:pPr algn="ctr"/>
            <a:r>
              <a:rPr lang="fr-FR" sz="1600" b="1" dirty="0"/>
              <a:t>Point sur le travail de structuration de la Licence SDV</a:t>
            </a:r>
          </a:p>
        </p:txBody>
      </p:sp>
    </p:spTree>
    <p:extLst>
      <p:ext uri="{BB962C8B-B14F-4D97-AF65-F5344CB8AC3E}">
        <p14:creationId xmlns:p14="http://schemas.microsoft.com/office/powerpoint/2010/main" val="39149524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A4D63C44-2713-684E-B299-ED9D95A0139E}"/>
              </a:ext>
            </a:extLst>
          </p:cNvPr>
          <p:cNvSpPr/>
          <p:nvPr/>
        </p:nvSpPr>
        <p:spPr>
          <a:xfrm>
            <a:off x="1450" y="816397"/>
            <a:ext cx="12190550" cy="152031"/>
          </a:xfrm>
          <a:prstGeom prst="rect">
            <a:avLst/>
          </a:prstGeom>
          <a:gradFill flip="none" rotWithShape="1">
            <a:gsLst>
              <a:gs pos="0">
                <a:srgbClr val="FFC000"/>
              </a:gs>
              <a:gs pos="100000">
                <a:srgbClr val="0062A8"/>
              </a:gs>
              <a:gs pos="90000">
                <a:srgbClr val="0062A8"/>
              </a:gs>
              <a:gs pos="78000">
                <a:srgbClr val="7030A0">
                  <a:alpha val="96000"/>
                </a:srgbClr>
              </a:gs>
              <a:gs pos="65000">
                <a:srgbClr val="FF0000"/>
              </a:gs>
              <a:gs pos="52000">
                <a:srgbClr val="FF0000"/>
              </a:gs>
              <a:gs pos="39000">
                <a:srgbClr val="E47928"/>
              </a:gs>
              <a:gs pos="26000">
                <a:srgbClr val="E47928"/>
              </a:gs>
              <a:gs pos="13000">
                <a:srgbClr val="FFC00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prstClr val="white"/>
              </a:solidFill>
            </a:endParaRPr>
          </a:p>
        </p:txBody>
      </p:sp>
      <p:sp>
        <p:nvSpPr>
          <p:cNvPr id="4" name="ZoneTexte 3">
            <a:extLst>
              <a:ext uri="{FF2B5EF4-FFF2-40B4-BE49-F238E27FC236}">
                <a16:creationId xmlns:a16="http://schemas.microsoft.com/office/drawing/2014/main" xmlns="" id="{0003EFC1-DA29-1C44-A0DC-6203D04B677F}"/>
              </a:ext>
            </a:extLst>
          </p:cNvPr>
          <p:cNvSpPr txBox="1"/>
          <p:nvPr/>
        </p:nvSpPr>
        <p:spPr>
          <a:xfrm>
            <a:off x="5919788" y="206529"/>
            <a:ext cx="5367337" cy="430887"/>
          </a:xfrm>
          <a:prstGeom prst="rect">
            <a:avLst/>
          </a:prstGeom>
          <a:noFill/>
        </p:spPr>
        <p:txBody>
          <a:bodyPr wrap="square" rtlCol="0">
            <a:spAutoFit/>
          </a:bodyPr>
          <a:lstStyle/>
          <a:p>
            <a:pPr algn="ctr"/>
            <a:r>
              <a:rPr lang="fr-FR" sz="2200" b="1" dirty="0" smtClean="0">
                <a:solidFill>
                  <a:schemeClr val="accent1"/>
                </a:solidFill>
              </a:rPr>
              <a:t>PLANNING PRÉVISIONNEL (À AFFINER)</a:t>
            </a:r>
            <a:endParaRPr lang="fr-FR" sz="2200" b="1" dirty="0">
              <a:solidFill>
                <a:schemeClr val="accent1"/>
              </a:solidFill>
            </a:endParaRPr>
          </a:p>
        </p:txBody>
      </p:sp>
      <p:pic>
        <p:nvPicPr>
          <p:cNvPr id="5" name="Image 4">
            <a:extLst>
              <a:ext uri="{FF2B5EF4-FFF2-40B4-BE49-F238E27FC236}">
                <a16:creationId xmlns:a16="http://schemas.microsoft.com/office/drawing/2014/main" xmlns="" id="{14D62AE7-FC85-2D46-8000-7BF18BC6F3E6}"/>
              </a:ext>
            </a:extLst>
          </p:cNvPr>
          <p:cNvPicPr>
            <a:picLocks noChangeAspect="1"/>
          </p:cNvPicPr>
          <p:nvPr/>
        </p:nvPicPr>
        <p:blipFill>
          <a:blip r:embed="rId2"/>
          <a:stretch>
            <a:fillRect/>
          </a:stretch>
        </p:blipFill>
        <p:spPr>
          <a:xfrm>
            <a:off x="0" y="36584"/>
            <a:ext cx="1900238" cy="770779"/>
          </a:xfrm>
          <a:prstGeom prst="rect">
            <a:avLst/>
          </a:prstGeom>
        </p:spPr>
      </p:pic>
      <p:sp>
        <p:nvSpPr>
          <p:cNvPr id="23" name="Rectangle à coins arrondis 22">
            <a:extLst>
              <a:ext uri="{FF2B5EF4-FFF2-40B4-BE49-F238E27FC236}">
                <a16:creationId xmlns="" xmlns:a16="http://schemas.microsoft.com/office/drawing/2014/main" id="{7D4AA938-F276-1345-B007-FDC707453CCE}"/>
              </a:ext>
            </a:extLst>
          </p:cNvPr>
          <p:cNvSpPr/>
          <p:nvPr/>
        </p:nvSpPr>
        <p:spPr>
          <a:xfrm>
            <a:off x="6145931" y="1152192"/>
            <a:ext cx="4431322" cy="2074985"/>
          </a:xfrm>
          <a:prstGeom prst="roundRect">
            <a:avLst/>
          </a:prstGeom>
          <a:solidFill>
            <a:srgbClr val="9CBEBD">
              <a:lumMod val="75000"/>
              <a:alpha val="91000"/>
            </a:srgbClr>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smtClean="0">
                <a:ln>
                  <a:noFill/>
                </a:ln>
                <a:solidFill>
                  <a:srgbClr val="2F2B20"/>
                </a:solidFill>
                <a:effectLst/>
                <a:uLnTx/>
                <a:uFillTx/>
                <a:latin typeface="Calibri"/>
                <a:ea typeface=""/>
                <a:cs typeface=""/>
              </a:rPr>
              <a:t>Décembre 2018 - Avril 2019</a:t>
            </a:r>
          </a:p>
          <a:p>
            <a:pPr marL="285750" marR="0" lvl="0" indent="-285750" algn="ctr" defTabSz="457200" eaLnBrk="1" fontAlgn="auto" latinLnBrk="0" hangingPunct="1">
              <a:lnSpc>
                <a:spcPct val="100000"/>
              </a:lnSpc>
              <a:spcBef>
                <a:spcPts val="0"/>
              </a:spcBef>
              <a:spcAft>
                <a:spcPts val="0"/>
              </a:spcAft>
              <a:buClrTx/>
              <a:buSzTx/>
              <a:buFont typeface="Wingdings" pitchFamily="2" charset="2"/>
              <a:buChar char="§"/>
              <a:tabLst/>
              <a:defRPr/>
            </a:pPr>
            <a:r>
              <a:rPr kumimoji="0" lang="fr-FR" sz="1600" b="0" i="0" u="none" strike="noStrike" kern="0" cap="none" spc="0" normalizeH="0" baseline="0" noProof="0" dirty="0" smtClean="0">
                <a:ln>
                  <a:noFill/>
                </a:ln>
                <a:solidFill>
                  <a:srgbClr val="FFFFFF"/>
                </a:solidFill>
                <a:effectLst/>
                <a:uLnTx/>
                <a:uFillTx/>
                <a:latin typeface="Calibri"/>
                <a:ea typeface=""/>
                <a:cs typeface=""/>
              </a:rPr>
              <a:t>Affinage de l’objectifs des mentions, de leur architecture (parcours/UE), de leur progression interne</a:t>
            </a:r>
          </a:p>
          <a:p>
            <a:pPr marL="285750" marR="0" lvl="0" indent="-285750" algn="ctr" defTabSz="457200" eaLnBrk="1" fontAlgn="auto" latinLnBrk="0" hangingPunct="1">
              <a:lnSpc>
                <a:spcPct val="100000"/>
              </a:lnSpc>
              <a:spcBef>
                <a:spcPts val="0"/>
              </a:spcBef>
              <a:spcAft>
                <a:spcPts val="0"/>
              </a:spcAft>
              <a:buClrTx/>
              <a:buSzTx/>
              <a:buFont typeface="Wingdings" pitchFamily="2" charset="2"/>
              <a:buChar char="§"/>
              <a:tabLst/>
              <a:defRPr/>
            </a:pPr>
            <a:r>
              <a:rPr kumimoji="0" lang="fr-FR" sz="1600" b="0" i="0" u="none" strike="noStrike" kern="0" cap="none" spc="0" normalizeH="0" baseline="0" noProof="0" dirty="0" smtClean="0">
                <a:ln>
                  <a:noFill/>
                </a:ln>
                <a:solidFill>
                  <a:srgbClr val="FFFFFF"/>
                </a:solidFill>
                <a:effectLst/>
                <a:uLnTx/>
                <a:uFillTx/>
                <a:latin typeface="Calibri"/>
                <a:ea typeface=""/>
                <a:cs typeface=""/>
              </a:rPr>
              <a:t>Définition des Blocs de connaissances et compétences</a:t>
            </a:r>
          </a:p>
          <a:p>
            <a:pPr marL="285750" marR="0" lvl="0" indent="-285750" algn="ctr" defTabSz="457200" eaLnBrk="1" fontAlgn="auto" latinLnBrk="0" hangingPunct="1">
              <a:lnSpc>
                <a:spcPct val="100000"/>
              </a:lnSpc>
              <a:spcBef>
                <a:spcPts val="0"/>
              </a:spcBef>
              <a:spcAft>
                <a:spcPts val="0"/>
              </a:spcAft>
              <a:buClrTx/>
              <a:buSzTx/>
              <a:buFont typeface="Wingdings" pitchFamily="2" charset="2"/>
              <a:buChar char="§"/>
              <a:tabLst/>
              <a:defRPr/>
            </a:pPr>
            <a:r>
              <a:rPr kumimoji="0" lang="fr-FR" sz="1600" b="0" i="0" u="none" strike="noStrike" kern="0" cap="none" spc="0" normalizeH="0" baseline="0" noProof="0" dirty="0" smtClean="0">
                <a:ln>
                  <a:noFill/>
                </a:ln>
                <a:solidFill>
                  <a:srgbClr val="FFFFFF"/>
                </a:solidFill>
                <a:effectLst/>
                <a:uLnTx/>
                <a:uFillTx/>
                <a:latin typeface="Calibri"/>
                <a:ea typeface=""/>
                <a:cs typeface=""/>
              </a:rPr>
              <a:t>Travail sur l’accompagnement et le projet personnel d’étude et d’insertion (PPEI)</a:t>
            </a:r>
          </a:p>
        </p:txBody>
      </p:sp>
      <p:sp>
        <p:nvSpPr>
          <p:cNvPr id="24" name="Flèche vers le bas 23">
            <a:extLst>
              <a:ext uri="{FF2B5EF4-FFF2-40B4-BE49-F238E27FC236}">
                <a16:creationId xmlns="" xmlns:a16="http://schemas.microsoft.com/office/drawing/2014/main" id="{08BBEAD3-6FC3-C749-85AA-BBD816F0A118}"/>
              </a:ext>
            </a:extLst>
          </p:cNvPr>
          <p:cNvSpPr/>
          <p:nvPr/>
        </p:nvSpPr>
        <p:spPr>
          <a:xfrm>
            <a:off x="11093795" y="1152192"/>
            <a:ext cx="668215" cy="5744308"/>
          </a:xfrm>
          <a:prstGeom prst="downArrow">
            <a:avLst/>
          </a:prstGeom>
          <a:solidFill>
            <a:srgbClr val="B1A089">
              <a:lumMod val="60000"/>
              <a:lumOff val="40000"/>
            </a:srgbClr>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srgbClr val="FFFFFF"/>
              </a:solidFill>
              <a:effectLst/>
              <a:uLnTx/>
              <a:uFillTx/>
              <a:latin typeface="Calibri"/>
              <a:ea typeface=""/>
              <a:cs typeface=""/>
            </a:endParaRPr>
          </a:p>
        </p:txBody>
      </p:sp>
      <p:sp>
        <p:nvSpPr>
          <p:cNvPr id="25" name="ZoneTexte 24">
            <a:extLst>
              <a:ext uri="{FF2B5EF4-FFF2-40B4-BE49-F238E27FC236}">
                <a16:creationId xmlns="" xmlns:a16="http://schemas.microsoft.com/office/drawing/2014/main" id="{F1DCF0DB-3E2A-3C49-BA74-0F578323B466}"/>
              </a:ext>
            </a:extLst>
          </p:cNvPr>
          <p:cNvSpPr txBox="1"/>
          <p:nvPr/>
        </p:nvSpPr>
        <p:spPr>
          <a:xfrm>
            <a:off x="10889934" y="1147409"/>
            <a:ext cx="1061509" cy="369332"/>
          </a:xfrm>
          <a:prstGeom prst="rect">
            <a:avLst/>
          </a:prstGeom>
          <a:solidFill>
            <a:srgbClr val="B1A089">
              <a:lumMod val="60000"/>
              <a:lumOff val="40000"/>
            </a:srgbClr>
          </a:solid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err="1" smtClean="0">
                <a:ln>
                  <a:noFill/>
                </a:ln>
                <a:solidFill>
                  <a:srgbClr val="2F2B20"/>
                </a:solidFill>
                <a:effectLst/>
                <a:uLnTx/>
                <a:uFillTx/>
              </a:rPr>
              <a:t>Dec</a:t>
            </a:r>
            <a:r>
              <a:rPr kumimoji="0" lang="fr-FR" sz="1800" b="0" i="0" u="none" strike="noStrike" kern="0" cap="none" spc="0" normalizeH="0" baseline="0" noProof="0" dirty="0" smtClean="0">
                <a:ln>
                  <a:noFill/>
                </a:ln>
                <a:solidFill>
                  <a:srgbClr val="2F2B20"/>
                </a:solidFill>
                <a:effectLst/>
                <a:uLnTx/>
                <a:uFillTx/>
              </a:rPr>
              <a:t> 2018</a:t>
            </a:r>
          </a:p>
        </p:txBody>
      </p:sp>
      <p:sp>
        <p:nvSpPr>
          <p:cNvPr id="26" name="ZoneTexte 25">
            <a:extLst>
              <a:ext uri="{FF2B5EF4-FFF2-40B4-BE49-F238E27FC236}">
                <a16:creationId xmlns="" xmlns:a16="http://schemas.microsoft.com/office/drawing/2014/main" id="{3E2071D5-4E0B-9843-A610-935DB7926563}"/>
              </a:ext>
            </a:extLst>
          </p:cNvPr>
          <p:cNvSpPr txBox="1"/>
          <p:nvPr/>
        </p:nvSpPr>
        <p:spPr>
          <a:xfrm>
            <a:off x="10894743" y="2880312"/>
            <a:ext cx="1066318" cy="369332"/>
          </a:xfrm>
          <a:prstGeom prst="rect">
            <a:avLst/>
          </a:prstGeom>
          <a:solidFill>
            <a:srgbClr val="B1A089">
              <a:lumMod val="60000"/>
              <a:lumOff val="40000"/>
            </a:srgbClr>
          </a:solid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err="1" smtClean="0">
                <a:ln>
                  <a:noFill/>
                </a:ln>
                <a:solidFill>
                  <a:srgbClr val="2F2B20"/>
                </a:solidFill>
                <a:effectLst/>
                <a:uLnTx/>
                <a:uFillTx/>
              </a:rPr>
              <a:t>Avr</a:t>
            </a:r>
            <a:r>
              <a:rPr kumimoji="0" lang="fr-FR" sz="1800" b="0" i="0" u="none" strike="noStrike" kern="0" cap="none" spc="0" normalizeH="0" baseline="0" noProof="0" dirty="0" smtClean="0">
                <a:ln>
                  <a:noFill/>
                </a:ln>
                <a:solidFill>
                  <a:srgbClr val="2F2B20"/>
                </a:solidFill>
                <a:effectLst/>
                <a:uLnTx/>
                <a:uFillTx/>
              </a:rPr>
              <a:t> 2019</a:t>
            </a:r>
          </a:p>
        </p:txBody>
      </p:sp>
      <p:sp>
        <p:nvSpPr>
          <p:cNvPr id="27" name="ZoneTexte 26">
            <a:extLst>
              <a:ext uri="{FF2B5EF4-FFF2-40B4-BE49-F238E27FC236}">
                <a16:creationId xmlns="" xmlns:a16="http://schemas.microsoft.com/office/drawing/2014/main" id="{234583F6-67DA-5A4A-96C2-7EC22FBB2C32}"/>
              </a:ext>
            </a:extLst>
          </p:cNvPr>
          <p:cNvSpPr txBox="1"/>
          <p:nvPr/>
        </p:nvSpPr>
        <p:spPr>
          <a:xfrm>
            <a:off x="10889934" y="3763626"/>
            <a:ext cx="1075936" cy="369332"/>
          </a:xfrm>
          <a:prstGeom prst="rect">
            <a:avLst/>
          </a:prstGeom>
          <a:solidFill>
            <a:srgbClr val="B1A089">
              <a:lumMod val="60000"/>
              <a:lumOff val="40000"/>
            </a:srgbClr>
          </a:solid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smtClean="0">
                <a:ln>
                  <a:noFill/>
                </a:ln>
                <a:solidFill>
                  <a:srgbClr val="2F2B20"/>
                </a:solidFill>
                <a:effectLst/>
                <a:uLnTx/>
                <a:uFillTx/>
              </a:rPr>
              <a:t>Juin 2019</a:t>
            </a:r>
          </a:p>
        </p:txBody>
      </p:sp>
      <p:sp>
        <p:nvSpPr>
          <p:cNvPr id="28" name="Rectangle à coins arrondis 27">
            <a:extLst>
              <a:ext uri="{FF2B5EF4-FFF2-40B4-BE49-F238E27FC236}">
                <a16:creationId xmlns="" xmlns:a16="http://schemas.microsoft.com/office/drawing/2014/main" id="{E217646F-B61F-004C-8D4F-A84565668AAB}"/>
              </a:ext>
            </a:extLst>
          </p:cNvPr>
          <p:cNvSpPr/>
          <p:nvPr/>
        </p:nvSpPr>
        <p:spPr>
          <a:xfrm>
            <a:off x="6145931" y="4226282"/>
            <a:ext cx="4431322" cy="563310"/>
          </a:xfrm>
          <a:prstGeom prst="roundRect">
            <a:avLst/>
          </a:prstGeom>
          <a:solidFill>
            <a:srgbClr val="9CBEBD">
              <a:lumMod val="75000"/>
              <a:alpha val="91000"/>
            </a:srgbClr>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smtClean="0">
                <a:ln>
                  <a:noFill/>
                </a:ln>
                <a:solidFill>
                  <a:srgbClr val="2F2B20"/>
                </a:solidFill>
                <a:effectLst/>
                <a:uLnTx/>
                <a:uFillTx/>
                <a:latin typeface="Calibri"/>
                <a:ea typeface=""/>
                <a:cs typeface=""/>
              </a:rPr>
              <a:t>Sept/</a:t>
            </a:r>
            <a:r>
              <a:rPr kumimoji="0" lang="fr-FR" sz="1800" b="0" i="0" u="none" strike="noStrike" kern="0" cap="none" spc="0" normalizeH="0" baseline="0" noProof="0" dirty="0" err="1" smtClean="0">
                <a:ln>
                  <a:noFill/>
                </a:ln>
                <a:solidFill>
                  <a:srgbClr val="2F2B20"/>
                </a:solidFill>
                <a:effectLst/>
                <a:uLnTx/>
                <a:uFillTx/>
                <a:latin typeface="Calibri"/>
                <a:ea typeface=""/>
                <a:cs typeface=""/>
              </a:rPr>
              <a:t>Oct</a:t>
            </a:r>
            <a:r>
              <a:rPr kumimoji="0" lang="fr-FR" sz="1800" b="0" i="0" u="none" strike="noStrike" kern="0" cap="none" spc="0" normalizeH="0" baseline="0" noProof="0" dirty="0" smtClean="0">
                <a:ln>
                  <a:noFill/>
                </a:ln>
                <a:solidFill>
                  <a:srgbClr val="2F2B20"/>
                </a:solidFill>
                <a:effectLst/>
                <a:uLnTx/>
                <a:uFillTx/>
                <a:latin typeface="Calibri"/>
                <a:ea typeface=""/>
                <a:cs typeface=""/>
              </a:rPr>
              <a:t> 2019 </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smtClean="0">
                <a:ln>
                  <a:noFill/>
                </a:ln>
                <a:solidFill>
                  <a:srgbClr val="FFFFFF"/>
                </a:solidFill>
                <a:effectLst/>
                <a:uLnTx/>
                <a:uFillTx/>
                <a:latin typeface="Calibri"/>
                <a:ea typeface=""/>
                <a:cs typeface=""/>
              </a:rPr>
              <a:t>Affichage de l’offre sur parcours SUP</a:t>
            </a:r>
          </a:p>
        </p:txBody>
      </p:sp>
      <p:sp>
        <p:nvSpPr>
          <p:cNvPr id="29" name="Rectangle à coins arrondis 28">
            <a:extLst>
              <a:ext uri="{FF2B5EF4-FFF2-40B4-BE49-F238E27FC236}">
                <a16:creationId xmlns="" xmlns:a16="http://schemas.microsoft.com/office/drawing/2014/main" id="{64F2427D-8DE9-9A4C-9C53-F035710DBA78}"/>
              </a:ext>
            </a:extLst>
          </p:cNvPr>
          <p:cNvSpPr/>
          <p:nvPr/>
        </p:nvSpPr>
        <p:spPr>
          <a:xfrm>
            <a:off x="6145931" y="3759410"/>
            <a:ext cx="4431322" cy="365095"/>
          </a:xfrm>
          <a:prstGeom prst="roundRect">
            <a:avLst/>
          </a:prstGeom>
          <a:solidFill>
            <a:srgbClr val="9CBEBD">
              <a:lumMod val="75000"/>
              <a:alpha val="91000"/>
            </a:srgbClr>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smtClean="0">
                <a:ln>
                  <a:noFill/>
                </a:ln>
                <a:solidFill>
                  <a:srgbClr val="2F2B20"/>
                </a:solidFill>
                <a:effectLst/>
                <a:uLnTx/>
                <a:uFillTx/>
                <a:latin typeface="Calibri"/>
                <a:ea typeface=""/>
                <a:cs typeface=""/>
              </a:rPr>
              <a:t>28 Juin 2019 </a:t>
            </a:r>
            <a:r>
              <a:rPr kumimoji="0" lang="fr-FR" sz="1800" b="0" i="0" u="none" strike="noStrike" kern="0" cap="none" spc="0" normalizeH="0" baseline="0" noProof="0" dirty="0" smtClean="0">
                <a:ln>
                  <a:noFill/>
                </a:ln>
                <a:solidFill>
                  <a:srgbClr val="FFFFFF"/>
                </a:solidFill>
                <a:effectLst/>
                <a:uLnTx/>
                <a:uFillTx/>
                <a:latin typeface="Calibri"/>
                <a:ea typeface=""/>
                <a:cs typeface=""/>
              </a:rPr>
              <a:t>Dépôt du projet d’accréditation</a:t>
            </a:r>
          </a:p>
        </p:txBody>
      </p:sp>
      <p:sp>
        <p:nvSpPr>
          <p:cNvPr id="30" name="ZoneTexte 29">
            <a:extLst>
              <a:ext uri="{FF2B5EF4-FFF2-40B4-BE49-F238E27FC236}">
                <a16:creationId xmlns="" xmlns:a16="http://schemas.microsoft.com/office/drawing/2014/main" id="{79EB78CA-D3A1-6E42-AB47-2CBA2C43786B}"/>
              </a:ext>
            </a:extLst>
          </p:cNvPr>
          <p:cNvSpPr txBox="1"/>
          <p:nvPr/>
        </p:nvSpPr>
        <p:spPr>
          <a:xfrm>
            <a:off x="10894743" y="3330313"/>
            <a:ext cx="1066318" cy="369332"/>
          </a:xfrm>
          <a:prstGeom prst="rect">
            <a:avLst/>
          </a:prstGeom>
          <a:solidFill>
            <a:srgbClr val="B1A089">
              <a:lumMod val="60000"/>
              <a:lumOff val="40000"/>
            </a:srgbClr>
          </a:solid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smtClean="0">
                <a:ln>
                  <a:noFill/>
                </a:ln>
                <a:solidFill>
                  <a:srgbClr val="2F2B20"/>
                </a:solidFill>
                <a:effectLst/>
                <a:uLnTx/>
                <a:uFillTx/>
              </a:rPr>
              <a:t>Mai 2019</a:t>
            </a:r>
          </a:p>
        </p:txBody>
      </p:sp>
      <p:sp>
        <p:nvSpPr>
          <p:cNvPr id="31" name="Rectangle à coins arrondis 30">
            <a:extLst>
              <a:ext uri="{FF2B5EF4-FFF2-40B4-BE49-F238E27FC236}">
                <a16:creationId xmlns="" xmlns:a16="http://schemas.microsoft.com/office/drawing/2014/main" id="{7C17C00C-0251-EA45-AEEC-EE094B95A025}"/>
              </a:ext>
            </a:extLst>
          </p:cNvPr>
          <p:cNvSpPr/>
          <p:nvPr/>
        </p:nvSpPr>
        <p:spPr>
          <a:xfrm>
            <a:off x="6145931" y="3321722"/>
            <a:ext cx="4431322" cy="365095"/>
          </a:xfrm>
          <a:prstGeom prst="roundRect">
            <a:avLst/>
          </a:prstGeom>
          <a:solidFill>
            <a:srgbClr val="9CBEBD">
              <a:lumMod val="75000"/>
              <a:alpha val="91000"/>
            </a:srgbClr>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smtClean="0">
                <a:ln>
                  <a:noFill/>
                </a:ln>
                <a:solidFill>
                  <a:srgbClr val="2F2B20"/>
                </a:solidFill>
                <a:effectLst/>
                <a:uLnTx/>
                <a:uFillTx/>
                <a:latin typeface="Calibri"/>
                <a:ea typeface=""/>
                <a:cs typeface=""/>
              </a:rPr>
              <a:t>Mai 2019 </a:t>
            </a:r>
            <a:r>
              <a:rPr kumimoji="0" lang="fr-FR" sz="1800" b="0" i="0" u="none" strike="noStrike" kern="0" cap="none" spc="0" normalizeH="0" baseline="0" noProof="0" dirty="0" smtClean="0">
                <a:ln>
                  <a:noFill/>
                </a:ln>
                <a:solidFill>
                  <a:srgbClr val="FFFFFF"/>
                </a:solidFill>
                <a:effectLst/>
                <a:uLnTx/>
                <a:uFillTx/>
                <a:latin typeface="Calibri"/>
                <a:ea typeface=""/>
                <a:cs typeface=""/>
              </a:rPr>
              <a:t>Validation par les instances</a:t>
            </a:r>
          </a:p>
        </p:txBody>
      </p:sp>
      <p:sp>
        <p:nvSpPr>
          <p:cNvPr id="32" name="ZoneTexte 31">
            <a:extLst>
              <a:ext uri="{FF2B5EF4-FFF2-40B4-BE49-F238E27FC236}">
                <a16:creationId xmlns="" xmlns:a16="http://schemas.microsoft.com/office/drawing/2014/main" id="{466FE8F4-4A52-774A-8D8A-A8FC83272242}"/>
              </a:ext>
            </a:extLst>
          </p:cNvPr>
          <p:cNvSpPr txBox="1"/>
          <p:nvPr/>
        </p:nvSpPr>
        <p:spPr>
          <a:xfrm>
            <a:off x="10865601" y="4323271"/>
            <a:ext cx="1124603" cy="369332"/>
          </a:xfrm>
          <a:prstGeom prst="rect">
            <a:avLst/>
          </a:prstGeom>
          <a:solidFill>
            <a:srgbClr val="B1A089">
              <a:lumMod val="60000"/>
              <a:lumOff val="40000"/>
            </a:srgbClr>
          </a:solid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smtClean="0">
                <a:ln>
                  <a:noFill/>
                </a:ln>
                <a:solidFill>
                  <a:srgbClr val="2F2B20"/>
                </a:solidFill>
                <a:effectLst/>
                <a:uLnTx/>
                <a:uFillTx/>
              </a:rPr>
              <a:t>Sept 2019</a:t>
            </a:r>
          </a:p>
        </p:txBody>
      </p:sp>
      <p:sp>
        <p:nvSpPr>
          <p:cNvPr id="33" name="ZoneTexte 32">
            <a:extLst>
              <a:ext uri="{FF2B5EF4-FFF2-40B4-BE49-F238E27FC236}">
                <a16:creationId xmlns="" xmlns:a16="http://schemas.microsoft.com/office/drawing/2014/main" id="{07F9E241-3160-C24A-88FD-75B1347F8E2A}"/>
              </a:ext>
            </a:extLst>
          </p:cNvPr>
          <p:cNvSpPr txBox="1"/>
          <p:nvPr/>
        </p:nvSpPr>
        <p:spPr>
          <a:xfrm>
            <a:off x="10865601" y="6079017"/>
            <a:ext cx="1124603" cy="369332"/>
          </a:xfrm>
          <a:prstGeom prst="rect">
            <a:avLst/>
          </a:prstGeom>
          <a:solidFill>
            <a:srgbClr val="B1A089">
              <a:lumMod val="60000"/>
              <a:lumOff val="40000"/>
            </a:srgbClr>
          </a:solid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smtClean="0">
                <a:ln>
                  <a:noFill/>
                </a:ln>
                <a:solidFill>
                  <a:srgbClr val="2F2B20"/>
                </a:solidFill>
                <a:effectLst/>
                <a:uLnTx/>
                <a:uFillTx/>
              </a:rPr>
              <a:t>Sept 2020</a:t>
            </a:r>
          </a:p>
        </p:txBody>
      </p:sp>
      <p:grpSp>
        <p:nvGrpSpPr>
          <p:cNvPr id="34" name="Groupe 20">
            <a:extLst>
              <a:ext uri="{FF2B5EF4-FFF2-40B4-BE49-F238E27FC236}">
                <a16:creationId xmlns="" xmlns:a16="http://schemas.microsoft.com/office/drawing/2014/main" id="{D98111CA-2DCE-3A46-AE8F-C4E30C01D9D8}"/>
              </a:ext>
            </a:extLst>
          </p:cNvPr>
          <p:cNvGrpSpPr/>
          <p:nvPr/>
        </p:nvGrpSpPr>
        <p:grpSpPr>
          <a:xfrm>
            <a:off x="11093795" y="5215355"/>
            <a:ext cx="668215" cy="426315"/>
            <a:chOff x="7302294" y="5176855"/>
            <a:chExt cx="668215" cy="426315"/>
          </a:xfrm>
        </p:grpSpPr>
        <p:cxnSp>
          <p:nvCxnSpPr>
            <p:cNvPr id="35" name="Connecteur droit 34">
              <a:extLst>
                <a:ext uri="{FF2B5EF4-FFF2-40B4-BE49-F238E27FC236}">
                  <a16:creationId xmlns="" xmlns:a16="http://schemas.microsoft.com/office/drawing/2014/main" id="{ACDE66E0-D1E8-0B4A-ADEB-B51D49CCCB0A}"/>
                </a:ext>
              </a:extLst>
            </p:cNvPr>
            <p:cNvCxnSpPr/>
            <p:nvPr/>
          </p:nvCxnSpPr>
          <p:spPr>
            <a:xfrm flipV="1">
              <a:off x="7302294" y="5176855"/>
              <a:ext cx="668215" cy="332991"/>
            </a:xfrm>
            <a:prstGeom prst="line">
              <a:avLst/>
            </a:prstGeom>
            <a:noFill/>
            <a:ln w="31750" cap="flat" cmpd="sng" algn="ctr">
              <a:solidFill>
                <a:srgbClr val="B1A089">
                  <a:lumMod val="75000"/>
                </a:srgbClr>
              </a:solidFill>
              <a:prstDash val="solid"/>
            </a:ln>
            <a:effectLst/>
          </p:spPr>
        </p:cxnSp>
        <p:cxnSp>
          <p:nvCxnSpPr>
            <p:cNvPr id="36" name="Connecteur droit 35">
              <a:extLst>
                <a:ext uri="{FF2B5EF4-FFF2-40B4-BE49-F238E27FC236}">
                  <a16:creationId xmlns="" xmlns:a16="http://schemas.microsoft.com/office/drawing/2014/main" id="{7EBBFD26-76CF-544A-8969-A59D2134B851}"/>
                </a:ext>
              </a:extLst>
            </p:cNvPr>
            <p:cNvCxnSpPr/>
            <p:nvPr/>
          </p:nvCxnSpPr>
          <p:spPr>
            <a:xfrm flipV="1">
              <a:off x="7302294" y="5270179"/>
              <a:ext cx="668215" cy="332991"/>
            </a:xfrm>
            <a:prstGeom prst="line">
              <a:avLst/>
            </a:prstGeom>
            <a:noFill/>
            <a:ln w="31750" cap="flat" cmpd="sng" algn="ctr">
              <a:solidFill>
                <a:srgbClr val="B1A089">
                  <a:lumMod val="75000"/>
                </a:srgbClr>
              </a:solidFill>
              <a:prstDash val="solid"/>
            </a:ln>
            <a:effectLst/>
          </p:spPr>
        </p:cxnSp>
      </p:grpSp>
      <p:sp>
        <p:nvSpPr>
          <p:cNvPr id="37" name="Rectangle à coins arrondis 36">
            <a:extLst>
              <a:ext uri="{FF2B5EF4-FFF2-40B4-BE49-F238E27FC236}">
                <a16:creationId xmlns="" xmlns:a16="http://schemas.microsoft.com/office/drawing/2014/main" id="{E39BBE31-D67E-8E45-B488-B8FD29322ADD}"/>
              </a:ext>
            </a:extLst>
          </p:cNvPr>
          <p:cNvSpPr/>
          <p:nvPr/>
        </p:nvSpPr>
        <p:spPr>
          <a:xfrm>
            <a:off x="6145931" y="6079017"/>
            <a:ext cx="4431322" cy="563310"/>
          </a:xfrm>
          <a:prstGeom prst="roundRect">
            <a:avLst/>
          </a:prstGeom>
          <a:solidFill>
            <a:srgbClr val="9CBEBD">
              <a:lumMod val="75000"/>
              <a:alpha val="91000"/>
            </a:srgbClr>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smtClean="0">
                <a:ln>
                  <a:noFill/>
                </a:ln>
                <a:solidFill>
                  <a:srgbClr val="2F2B20"/>
                </a:solidFill>
                <a:effectLst/>
                <a:uLnTx/>
                <a:uFillTx/>
                <a:latin typeface="Calibri"/>
                <a:ea typeface=""/>
                <a:cs typeface=""/>
              </a:rPr>
              <a:t>Septembre 2020 </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smtClean="0">
                <a:ln>
                  <a:noFill/>
                </a:ln>
                <a:solidFill>
                  <a:srgbClr val="FFFFFF"/>
                </a:solidFill>
                <a:effectLst/>
                <a:uLnTx/>
                <a:uFillTx/>
                <a:latin typeface="Calibri"/>
                <a:ea typeface=""/>
                <a:cs typeface=""/>
              </a:rPr>
              <a:t>Nouvelle maquette en L1</a:t>
            </a:r>
          </a:p>
        </p:txBody>
      </p:sp>
      <p:sp>
        <p:nvSpPr>
          <p:cNvPr id="39" name="Rectangle à coins arrondis 38">
            <a:extLst>
              <a:ext uri="{FF2B5EF4-FFF2-40B4-BE49-F238E27FC236}">
                <a16:creationId xmlns="" xmlns:a16="http://schemas.microsoft.com/office/drawing/2014/main" id="{AA18EF32-12F4-5844-B36D-952053C7F220}"/>
              </a:ext>
            </a:extLst>
          </p:cNvPr>
          <p:cNvSpPr/>
          <p:nvPr/>
        </p:nvSpPr>
        <p:spPr>
          <a:xfrm>
            <a:off x="147485" y="1152193"/>
            <a:ext cx="5792696" cy="1397108"/>
          </a:xfrm>
          <a:prstGeom prst="roundRect">
            <a:avLst/>
          </a:prstGeom>
          <a:solidFill>
            <a:schemeClr val="accent1">
              <a:lumMod val="20000"/>
              <a:lumOff val="80000"/>
            </a:schemeClr>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600"/>
              </a:spcAft>
              <a:buClrTx/>
              <a:buSzTx/>
              <a:buFontTx/>
              <a:buNone/>
              <a:tabLst/>
              <a:defRPr/>
            </a:pPr>
            <a:r>
              <a:rPr kumimoji="0" lang="fr-FR" sz="1800" b="1" i="0" u="none" strike="noStrike" kern="0" cap="none" spc="0" normalizeH="0" baseline="0" noProof="0" dirty="0" smtClean="0">
                <a:ln>
                  <a:noFill/>
                </a:ln>
                <a:solidFill>
                  <a:srgbClr val="2F2B20"/>
                </a:solidFill>
                <a:effectLst/>
                <a:uLnTx/>
                <a:uFillTx/>
                <a:latin typeface="Calibri"/>
                <a:ea typeface=""/>
                <a:cs typeface=""/>
              </a:rPr>
              <a:t>TRAVAIL PRÉPARATOIRE AUX MAQUETTES </a:t>
            </a:r>
          </a:p>
          <a:p>
            <a:pPr marL="285750" indent="-285750" defTabSz="457200">
              <a:buFont typeface="Arial" charset="0"/>
              <a:buChar char="•"/>
            </a:pPr>
            <a:r>
              <a:rPr lang="fr-FR" sz="1600" dirty="0" smtClean="0"/>
              <a:t>QUOI </a:t>
            </a:r>
            <a:r>
              <a:rPr lang="fr-FR" sz="1600" dirty="0" smtClean="0"/>
              <a:t>: Formulation </a:t>
            </a:r>
            <a:r>
              <a:rPr lang="fr-FR" sz="1600" dirty="0"/>
              <a:t>des OAV actuels des UE du tronc </a:t>
            </a:r>
            <a:r>
              <a:rPr lang="fr-FR" sz="1600" dirty="0" smtClean="0"/>
              <a:t>commun</a:t>
            </a:r>
          </a:p>
          <a:p>
            <a:pPr marL="285750" lvl="0" indent="-285750" defTabSz="457200">
              <a:buFont typeface="Arial" charset="0"/>
              <a:buChar char="•"/>
            </a:pPr>
            <a:r>
              <a:rPr lang="fr-FR" sz="1600" dirty="0" smtClean="0"/>
              <a:t>QUAND </a:t>
            </a:r>
            <a:r>
              <a:rPr lang="fr-FR" sz="1600" dirty="0"/>
              <a:t>: </a:t>
            </a:r>
            <a:r>
              <a:rPr lang="fr-FR" sz="1600" dirty="0" smtClean="0"/>
              <a:t>Décembre-Mi-Février</a:t>
            </a:r>
            <a:endParaRPr lang="fr-FR" sz="1600" dirty="0" smtClean="0"/>
          </a:p>
          <a:p>
            <a:pPr marL="285750" indent="-285750" defTabSz="457200">
              <a:buFont typeface="Arial" charset="0"/>
              <a:buChar char="•"/>
            </a:pPr>
            <a:r>
              <a:rPr lang="fr-FR" sz="1600" dirty="0" smtClean="0"/>
              <a:t>QUI : Équipes pédagog</a:t>
            </a:r>
            <a:r>
              <a:rPr lang="fr-FR" sz="1600" dirty="0"/>
              <a:t>i</a:t>
            </a:r>
            <a:r>
              <a:rPr lang="fr-FR" sz="1600" dirty="0" smtClean="0"/>
              <a:t>ques </a:t>
            </a:r>
            <a:r>
              <a:rPr lang="fr-FR" sz="1600" dirty="0"/>
              <a:t>concernées </a:t>
            </a:r>
            <a:endParaRPr lang="fr-FR" sz="1600" dirty="0" smtClean="0"/>
          </a:p>
          <a:p>
            <a:pPr marL="285750" indent="-285750" defTabSz="457200">
              <a:buFont typeface="Arial" charset="0"/>
              <a:buChar char="•"/>
            </a:pPr>
            <a:r>
              <a:rPr lang="fr-FR" sz="1600" dirty="0" smtClean="0"/>
              <a:t>COMMENT : guide + exemple des UE de Nantes</a:t>
            </a:r>
            <a:endParaRPr lang="fr-FR" sz="1600" dirty="0"/>
          </a:p>
        </p:txBody>
      </p:sp>
      <p:sp>
        <p:nvSpPr>
          <p:cNvPr id="42" name="Rectangle à coins arrondis 41">
            <a:extLst>
              <a:ext uri="{FF2B5EF4-FFF2-40B4-BE49-F238E27FC236}">
                <a16:creationId xmlns="" xmlns:a16="http://schemas.microsoft.com/office/drawing/2014/main" id="{A54AC96E-0AD1-8B4E-9CF9-B70F7901E386}"/>
              </a:ext>
            </a:extLst>
          </p:cNvPr>
          <p:cNvSpPr/>
          <p:nvPr/>
        </p:nvSpPr>
        <p:spPr>
          <a:xfrm>
            <a:off x="140124" y="4861292"/>
            <a:ext cx="5800057" cy="1781035"/>
          </a:xfrm>
          <a:prstGeom prst="roundRect">
            <a:avLst/>
          </a:prstGeom>
          <a:solidFill>
            <a:srgbClr val="C29696"/>
          </a:solidFill>
          <a:ln w="25400" cap="flat" cmpd="sng" algn="ctr">
            <a:noFill/>
            <a:prstDash val="solid"/>
          </a:ln>
          <a:effectLst/>
        </p:spPr>
        <p:txBody>
          <a:bodyPr vert="horz" rtlCol="0" anchor="ctr"/>
          <a:lstStyle/>
          <a:p>
            <a:pPr marL="0" marR="0" lvl="0" indent="0" algn="ctr" defTabSz="457200" eaLnBrk="1" fontAlgn="auto" latinLnBrk="0" hangingPunct="1">
              <a:lnSpc>
                <a:spcPct val="100000"/>
              </a:lnSpc>
              <a:spcBef>
                <a:spcPts val="0"/>
              </a:spcBef>
              <a:spcAft>
                <a:spcPts val="600"/>
              </a:spcAft>
              <a:buClrTx/>
              <a:buSzTx/>
              <a:buFontTx/>
              <a:buNone/>
              <a:tabLst/>
              <a:defRPr/>
            </a:pPr>
            <a:r>
              <a:rPr kumimoji="0" lang="fr-FR" sz="1800" b="1" i="0" u="none" strike="noStrike" kern="0" cap="none" spc="0" normalizeH="0" baseline="0" noProof="0" dirty="0" smtClean="0">
                <a:ln>
                  <a:noFill/>
                </a:ln>
                <a:solidFill>
                  <a:srgbClr val="2F2B20"/>
                </a:solidFill>
                <a:effectLst/>
                <a:uLnTx/>
                <a:uFillTx/>
                <a:latin typeface="Calibri"/>
                <a:ea typeface=""/>
                <a:cs typeface=""/>
              </a:rPr>
              <a:t> MAQUETTES (AU MOINS L1)</a:t>
            </a:r>
          </a:p>
        </p:txBody>
      </p:sp>
      <p:sp>
        <p:nvSpPr>
          <p:cNvPr id="38" name="Rectangle à coins arrondis 37">
            <a:extLst>
              <a:ext uri="{FF2B5EF4-FFF2-40B4-BE49-F238E27FC236}">
                <a16:creationId xmlns="" xmlns:a16="http://schemas.microsoft.com/office/drawing/2014/main" id="{A54AC96E-0AD1-8B4E-9CF9-B70F7901E386}"/>
              </a:ext>
            </a:extLst>
          </p:cNvPr>
          <p:cNvSpPr/>
          <p:nvPr/>
        </p:nvSpPr>
        <p:spPr>
          <a:xfrm>
            <a:off x="144000" y="2625213"/>
            <a:ext cx="5800057" cy="2683466"/>
          </a:xfrm>
          <a:prstGeom prst="roundRect">
            <a:avLst/>
          </a:prstGeom>
          <a:solidFill>
            <a:schemeClr val="accent6">
              <a:lumMod val="20000"/>
              <a:lumOff val="80000"/>
              <a:alpha val="73000"/>
            </a:schemeClr>
          </a:solidFill>
          <a:ln w="25400" cap="flat" cmpd="sng" algn="ctr">
            <a:noFill/>
            <a:prstDash val="solid"/>
          </a:ln>
          <a:effectLst/>
        </p:spPr>
        <p:txBody>
          <a:bodyPr vert="horz" rtlCol="0" anchor="t" anchorCtr="0"/>
          <a:lstStyle/>
          <a:p>
            <a:pPr algn="ctr" defTabSz="457200">
              <a:spcAft>
                <a:spcPts val="600"/>
              </a:spcAft>
            </a:pPr>
            <a:r>
              <a:rPr lang="fr-FR" b="1" kern="0" dirty="0" smtClean="0">
                <a:solidFill>
                  <a:srgbClr val="2F2B20"/>
                </a:solidFill>
              </a:rPr>
              <a:t>ÉTABLISSEMENT DU PROGRAMME DU SOCLE</a:t>
            </a:r>
          </a:p>
          <a:p>
            <a:pPr marL="285750" indent="-285750" defTabSz="457200">
              <a:buFont typeface="Arial" charset="0"/>
              <a:buChar char="•"/>
              <a:defRPr/>
            </a:pPr>
            <a:r>
              <a:rPr lang="fr-FR" sz="1600" dirty="0"/>
              <a:t>QUOI : Délimitation du socle et définition de ses </a:t>
            </a:r>
            <a:r>
              <a:rPr lang="fr-FR" sz="1600" dirty="0" smtClean="0"/>
              <a:t>contenus</a:t>
            </a:r>
            <a:endParaRPr lang="fr-FR" sz="1600" dirty="0" smtClean="0"/>
          </a:p>
          <a:p>
            <a:pPr marL="285750" marR="0" lvl="0" indent="-285750" defTabSz="457200" fontAlgn="auto">
              <a:lnSpc>
                <a:spcPct val="100000"/>
              </a:lnSpc>
              <a:spcBef>
                <a:spcPts val="0"/>
              </a:spcBef>
              <a:buClrTx/>
              <a:buSzTx/>
              <a:buFont typeface="Arial" charset="0"/>
              <a:buChar char="•"/>
              <a:tabLst/>
              <a:defRPr/>
            </a:pPr>
            <a:r>
              <a:rPr lang="fr-FR" sz="1600" dirty="0" smtClean="0"/>
              <a:t>QUAND </a:t>
            </a:r>
            <a:r>
              <a:rPr lang="fr-FR" sz="1600" dirty="0"/>
              <a:t>: </a:t>
            </a:r>
            <a:r>
              <a:rPr lang="fr-FR" sz="1600" dirty="0" smtClean="0"/>
              <a:t>Mi-Février-Juillet</a:t>
            </a:r>
            <a:endParaRPr lang="fr-FR" sz="1600" dirty="0"/>
          </a:p>
          <a:p>
            <a:pPr marL="285750" indent="-285750" defTabSz="457200">
              <a:buFont typeface="Arial" charset="0"/>
              <a:buChar char="•"/>
            </a:pPr>
            <a:r>
              <a:rPr lang="fr-FR" sz="1600" dirty="0" smtClean="0"/>
              <a:t>QUI </a:t>
            </a:r>
            <a:r>
              <a:rPr lang="fr-FR" sz="1600" dirty="0"/>
              <a:t>: </a:t>
            </a:r>
            <a:r>
              <a:rPr lang="fr-FR" sz="1600" dirty="0" smtClean="0"/>
              <a:t>Tous (sous groupes de travail à définir)</a:t>
            </a:r>
          </a:p>
          <a:p>
            <a:pPr marL="285750" indent="-285750" defTabSz="457200">
              <a:buFont typeface="Arial" charset="0"/>
              <a:buChar char="•"/>
            </a:pPr>
            <a:endParaRPr lang="fr-FR" sz="1600" dirty="0"/>
          </a:p>
          <a:p>
            <a:pPr marL="285750" indent="-285750" defTabSz="457200">
              <a:buFont typeface="Arial" charset="0"/>
              <a:buChar char="•"/>
            </a:pPr>
            <a:r>
              <a:rPr lang="fr-FR" sz="1600" dirty="0" smtClean="0"/>
              <a:t>COMMENT </a:t>
            </a:r>
            <a:r>
              <a:rPr lang="fr-FR" sz="1600" dirty="0"/>
              <a:t>: </a:t>
            </a:r>
            <a:r>
              <a:rPr lang="fr-FR" sz="1600" dirty="0" smtClean="0"/>
              <a:t>Accompagnement extérieur </a:t>
            </a:r>
            <a:r>
              <a:rPr lang="fr-FR" sz="1600" dirty="0"/>
              <a:t>dans une approche </a:t>
            </a:r>
            <a:r>
              <a:rPr lang="fr-FR" sz="1600" dirty="0" smtClean="0"/>
              <a:t>programme</a:t>
            </a:r>
            <a:endParaRPr lang="fr-FR" sz="1600" dirty="0"/>
          </a:p>
        </p:txBody>
      </p:sp>
      <p:sp>
        <p:nvSpPr>
          <p:cNvPr id="40" name="ZoneTexte 39">
            <a:extLst>
              <a:ext uri="{FF2B5EF4-FFF2-40B4-BE49-F238E27FC236}">
                <a16:creationId xmlns:a16="http://schemas.microsoft.com/office/drawing/2014/main" xmlns="" id="{AD5C3216-EA46-AC4C-B01D-C9AC97C09131}"/>
              </a:ext>
            </a:extLst>
          </p:cNvPr>
          <p:cNvSpPr txBox="1"/>
          <p:nvPr/>
        </p:nvSpPr>
        <p:spPr>
          <a:xfrm>
            <a:off x="1900238" y="147750"/>
            <a:ext cx="3514725" cy="584775"/>
          </a:xfrm>
          <a:prstGeom prst="rect">
            <a:avLst/>
          </a:prstGeom>
          <a:noFill/>
        </p:spPr>
        <p:txBody>
          <a:bodyPr wrap="square" rtlCol="0">
            <a:spAutoFit/>
          </a:bodyPr>
          <a:lstStyle/>
          <a:p>
            <a:pPr algn="ctr"/>
            <a:r>
              <a:rPr lang="fr-FR" sz="1600" b="1" dirty="0"/>
              <a:t>Point sur le travail de structuration de la Licence SDV</a:t>
            </a:r>
          </a:p>
        </p:txBody>
      </p:sp>
    </p:spTree>
    <p:extLst>
      <p:ext uri="{BB962C8B-B14F-4D97-AF65-F5344CB8AC3E}">
        <p14:creationId xmlns:p14="http://schemas.microsoft.com/office/powerpoint/2010/main" val="486932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500" fill="hold"/>
                                        <p:tgtEl>
                                          <p:spTgt spid="39"/>
                                        </p:tgtEl>
                                        <p:attrNameLst>
                                          <p:attrName>ppt_x</p:attrName>
                                        </p:attrNameLst>
                                      </p:cBhvr>
                                      <p:tavLst>
                                        <p:tav tm="0">
                                          <p:val>
                                            <p:strVal val="0-#ppt_w/2"/>
                                          </p:val>
                                        </p:tav>
                                        <p:tav tm="100000">
                                          <p:val>
                                            <p:strVal val="#ppt_x"/>
                                          </p:val>
                                        </p:tav>
                                      </p:tavLst>
                                    </p:anim>
                                    <p:anim calcmode="lin" valueType="num">
                                      <p:cBhvr additive="base">
                                        <p:cTn id="8" dur="500" fill="hold"/>
                                        <p:tgtEl>
                                          <p:spTgt spid="3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
                                        </p:tgtEl>
                                        <p:attrNameLst>
                                          <p:attrName>style.visibility</p:attrName>
                                        </p:attrNameLst>
                                      </p:cBhvr>
                                      <p:to>
                                        <p:strVal val="visible"/>
                                      </p:to>
                                    </p:set>
                                    <p:anim calcmode="lin" valueType="num">
                                      <p:cBhvr additive="base">
                                        <p:cTn id="13" dur="500" fill="hold"/>
                                        <p:tgtEl>
                                          <p:spTgt spid="38"/>
                                        </p:tgtEl>
                                        <p:attrNameLst>
                                          <p:attrName>ppt_x</p:attrName>
                                        </p:attrNameLst>
                                      </p:cBhvr>
                                      <p:tavLst>
                                        <p:tav tm="0">
                                          <p:val>
                                            <p:strVal val="0-#ppt_w/2"/>
                                          </p:val>
                                        </p:tav>
                                        <p:tav tm="100000">
                                          <p:val>
                                            <p:strVal val="#ppt_x"/>
                                          </p:val>
                                        </p:tav>
                                      </p:tavLst>
                                    </p:anim>
                                    <p:anim calcmode="lin" valueType="num">
                                      <p:cBhvr additive="base">
                                        <p:cTn id="14" dur="5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2"/>
                                        </p:tgtEl>
                                        <p:attrNameLst>
                                          <p:attrName>style.visibility</p:attrName>
                                        </p:attrNameLst>
                                      </p:cBhvr>
                                      <p:to>
                                        <p:strVal val="visible"/>
                                      </p:to>
                                    </p:set>
                                    <p:anim calcmode="lin" valueType="num">
                                      <p:cBhvr additive="base">
                                        <p:cTn id="19" dur="500" fill="hold"/>
                                        <p:tgtEl>
                                          <p:spTgt spid="42"/>
                                        </p:tgtEl>
                                        <p:attrNameLst>
                                          <p:attrName>ppt_x</p:attrName>
                                        </p:attrNameLst>
                                      </p:cBhvr>
                                      <p:tavLst>
                                        <p:tav tm="0">
                                          <p:val>
                                            <p:strVal val="0-#ppt_w/2"/>
                                          </p:val>
                                        </p:tav>
                                        <p:tav tm="100000">
                                          <p:val>
                                            <p:strVal val="#ppt_x"/>
                                          </p:val>
                                        </p:tav>
                                      </p:tavLst>
                                    </p:anim>
                                    <p:anim calcmode="lin" valueType="num">
                                      <p:cBhvr additive="base">
                                        <p:cTn id="20" dur="500" fill="hold"/>
                                        <p:tgtEl>
                                          <p:spTgt spid="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2" grpId="0" animBg="1"/>
      <p:bldP spid="38"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634</TotalTime>
  <Words>2111</Words>
  <Application>Microsoft Macintosh PowerPoint</Application>
  <PresentationFormat>Grand écran</PresentationFormat>
  <Paragraphs>364</Paragraphs>
  <Slides>21</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21</vt:i4>
      </vt:variant>
    </vt:vector>
  </HeadingPairs>
  <TitlesOfParts>
    <vt:vector size="27" baseType="lpstr">
      <vt:lpstr>Calibri</vt:lpstr>
      <vt:lpstr>Calibri Light</vt:lpstr>
      <vt:lpstr>Mangal</vt:lpstr>
      <vt:lpstr>Wingdings</vt:lpstr>
      <vt:lpstr>Arial</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Microsoft Office User</dc:creator>
  <cp:lastModifiedBy>Morgane Locker</cp:lastModifiedBy>
  <cp:revision>104</cp:revision>
  <dcterms:created xsi:type="dcterms:W3CDTF">2018-10-14T07:45:08Z</dcterms:created>
  <dcterms:modified xsi:type="dcterms:W3CDTF">2018-11-20T15:13:48Z</dcterms:modified>
</cp:coreProperties>
</file>